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334" r:id="rId6"/>
    <p:sldId id="258" r:id="rId7"/>
    <p:sldId id="318" r:id="rId8"/>
    <p:sldId id="323" r:id="rId9"/>
    <p:sldId id="287" r:id="rId10"/>
    <p:sldId id="333" r:id="rId11"/>
    <p:sldId id="288" r:id="rId12"/>
    <p:sldId id="289" r:id="rId13"/>
    <p:sldId id="292" r:id="rId14"/>
    <p:sldId id="293" r:id="rId15"/>
    <p:sldId id="294" r:id="rId16"/>
    <p:sldId id="295" r:id="rId17"/>
    <p:sldId id="296" r:id="rId18"/>
    <p:sldId id="297" r:id="rId19"/>
    <p:sldId id="369" r:id="rId20"/>
    <p:sldId id="298" r:id="rId21"/>
    <p:sldId id="338" r:id="rId22"/>
    <p:sldId id="343" r:id="rId23"/>
    <p:sldId id="301" r:id="rId24"/>
    <p:sldId id="302" r:id="rId25"/>
    <p:sldId id="326" r:id="rId26"/>
    <p:sldId id="364" r:id="rId27"/>
    <p:sldId id="367" r:id="rId28"/>
    <p:sldId id="365" r:id="rId29"/>
    <p:sldId id="366" r:id="rId30"/>
    <p:sldId id="368" r:id="rId31"/>
    <p:sldId id="354" r:id="rId32"/>
    <p:sldId id="355" r:id="rId33"/>
    <p:sldId id="346" r:id="rId34"/>
    <p:sldId id="307" r:id="rId35"/>
    <p:sldId id="320" r:id="rId36"/>
    <p:sldId id="351" r:id="rId37"/>
    <p:sldId id="359" r:id="rId38"/>
    <p:sldId id="350" r:id="rId39"/>
    <p:sldId id="353" r:id="rId40"/>
    <p:sldId id="349" r:id="rId41"/>
    <p:sldId id="314" r:id="rId42"/>
    <p:sldId id="345" r:id="rId43"/>
    <p:sldId id="348" r:id="rId44"/>
    <p:sldId id="361" r:id="rId45"/>
    <p:sldId id="363" r:id="rId46"/>
    <p:sldId id="324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E17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20" autoAdjust="0"/>
  </p:normalViewPr>
  <p:slideViewPr>
    <p:cSldViewPr>
      <p:cViewPr varScale="1">
        <p:scale>
          <a:sx n="74" d="100"/>
          <a:sy n="74" d="100"/>
        </p:scale>
        <p:origin x="16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41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475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879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633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287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23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859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941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740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906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28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08716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8236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542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9838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7022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4715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2128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3189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148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4142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57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21870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5383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0648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4049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22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387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871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956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425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016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151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E7A5D-7FCA-43B8-A704-053786787A62}" type="datetimeFigureOut">
              <a:rPr lang="en-IE" smtClean="0"/>
              <a:t>30/06/2017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32F5A-5F19-4C15-B601-D540B8FFC5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3464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84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E7A5D-7FCA-43B8-A704-053786787A62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30/06/2017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32F5A-5F19-4C15-B601-D540B8FFC5B2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96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70984"/>
          </a:xfrm>
        </p:spPr>
        <p:txBody>
          <a:bodyPr/>
          <a:lstStyle/>
          <a:p>
            <a:r>
              <a:rPr lang="en-IE" dirty="0" err="1" smtClean="0">
                <a:solidFill>
                  <a:schemeClr val="bg1"/>
                </a:solidFill>
              </a:rPr>
              <a:t>LinguaBase</a:t>
            </a:r>
            <a:r>
              <a:rPr lang="en-IE" dirty="0" smtClean="0">
                <a:solidFill>
                  <a:schemeClr val="bg1"/>
                </a:solidFill>
              </a:rPr>
              <a:t> Presentation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79705"/>
            <a:ext cx="6400800" cy="301744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on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LinguaFin </a:t>
            </a:r>
            <a:r>
              <a:rPr lang="en-GB" dirty="0">
                <a:solidFill>
                  <a:schemeClr val="bg1"/>
                </a:solidFill>
              </a:rPr>
              <a:t>T</a:t>
            </a:r>
            <a:r>
              <a:rPr lang="en-GB" dirty="0" smtClean="0">
                <a:solidFill>
                  <a:schemeClr val="bg1"/>
                </a:solidFill>
              </a:rPr>
              <a:t>ermbase</a:t>
            </a:r>
          </a:p>
          <a:p>
            <a:endParaRPr lang="en-GB" sz="2200" dirty="0" smtClean="0">
              <a:solidFill>
                <a:schemeClr val="bg1"/>
              </a:solidFill>
            </a:endParaRPr>
          </a:p>
          <a:p>
            <a:endParaRPr lang="en-GB" sz="2200" dirty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052" y="5366328"/>
            <a:ext cx="3569895" cy="10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93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en-IE" sz="4000" dirty="0" smtClean="0">
                <a:solidFill>
                  <a:schemeClr val="bg1"/>
                </a:solidFill>
              </a:rPr>
              <a:t>Validation-samples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856984" cy="504056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IE" sz="3400" b="1" dirty="0">
                <a:solidFill>
                  <a:schemeClr val="bg1"/>
                </a:solidFill>
              </a:rPr>
              <a:t>Local language term	</a:t>
            </a:r>
            <a:r>
              <a:rPr lang="en-IE" sz="3400" b="1" dirty="0" smtClean="0">
                <a:solidFill>
                  <a:schemeClr val="bg1"/>
                </a:solidFill>
              </a:rPr>
              <a:t>Source </a:t>
            </a:r>
            <a:r>
              <a:rPr lang="en-IE" sz="3400" b="1" dirty="0">
                <a:solidFill>
                  <a:schemeClr val="bg1"/>
                </a:solidFill>
              </a:rPr>
              <a:t>translation  </a:t>
            </a:r>
            <a:r>
              <a:rPr lang="en-IE" sz="3400" b="1" dirty="0" smtClean="0">
                <a:solidFill>
                  <a:srgbClr val="FF9933"/>
                </a:solidFill>
              </a:rPr>
              <a:t>LinguaFin translation</a:t>
            </a:r>
            <a:endParaRPr lang="en-IE" sz="2900" b="1" dirty="0" smtClean="0">
              <a:solidFill>
                <a:srgbClr val="FF9933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9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o-KR" altLang="en-US" sz="2900" dirty="0" smtClean="0">
                <a:solidFill>
                  <a:schemeClr val="bg1"/>
                </a:solidFill>
              </a:rPr>
              <a:t>주식구입선택권          </a:t>
            </a:r>
            <a:r>
              <a:rPr lang="en-IE" sz="2900" dirty="0" smtClean="0">
                <a:solidFill>
                  <a:schemeClr val="bg1"/>
                </a:solidFill>
              </a:rPr>
              <a:t>Stock </a:t>
            </a:r>
            <a:r>
              <a:rPr lang="en-IE" sz="2900" dirty="0">
                <a:solidFill>
                  <a:schemeClr val="bg1"/>
                </a:solidFill>
              </a:rPr>
              <a:t>option	   </a:t>
            </a:r>
            <a:r>
              <a:rPr lang="en-IE" sz="2900" dirty="0" smtClean="0">
                <a:solidFill>
                  <a:schemeClr val="bg1"/>
                </a:solidFill>
              </a:rPr>
              <a:t>                </a:t>
            </a:r>
            <a:r>
              <a:rPr lang="en-IE" sz="2900" dirty="0" smtClean="0">
                <a:solidFill>
                  <a:srgbClr val="FF9933"/>
                </a:solidFill>
              </a:rPr>
              <a:t>Stock </a:t>
            </a:r>
            <a:r>
              <a:rPr lang="en-IE" sz="2900" dirty="0">
                <a:solidFill>
                  <a:srgbClr val="FF9933"/>
                </a:solidFill>
              </a:rPr>
              <a:t>purchase option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altLang="ko-KR" sz="29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o-KR" altLang="en-US" sz="2900" dirty="0" smtClean="0">
                <a:solidFill>
                  <a:schemeClr val="bg1"/>
                </a:solidFill>
              </a:rPr>
              <a:t>주식폭락</a:t>
            </a:r>
            <a:r>
              <a:rPr lang="ko-KR" altLang="en-US" sz="2900" dirty="0">
                <a:solidFill>
                  <a:schemeClr val="bg1"/>
                </a:solidFill>
              </a:rPr>
              <a:t>	 </a:t>
            </a:r>
            <a:r>
              <a:rPr lang="ko-KR" altLang="en-US" sz="2900" dirty="0" smtClean="0">
                <a:solidFill>
                  <a:schemeClr val="bg1"/>
                </a:solidFill>
              </a:rPr>
              <a:t>                </a:t>
            </a:r>
            <a:r>
              <a:rPr lang="en-IE" sz="2900" dirty="0" smtClean="0">
                <a:solidFill>
                  <a:schemeClr val="bg1"/>
                </a:solidFill>
              </a:rPr>
              <a:t>Stock </a:t>
            </a:r>
            <a:r>
              <a:rPr lang="en-IE" sz="2900" dirty="0">
                <a:solidFill>
                  <a:schemeClr val="bg1"/>
                </a:solidFill>
              </a:rPr>
              <a:t>market </a:t>
            </a:r>
            <a:r>
              <a:rPr lang="en-IE" sz="2900" dirty="0" smtClean="0">
                <a:solidFill>
                  <a:schemeClr val="bg1"/>
                </a:solidFill>
              </a:rPr>
              <a:t>crash                </a:t>
            </a:r>
            <a:r>
              <a:rPr lang="en-IE" sz="2900" dirty="0" smtClean="0">
                <a:solidFill>
                  <a:srgbClr val="FF9933"/>
                </a:solidFill>
              </a:rPr>
              <a:t>Shares </a:t>
            </a:r>
            <a:r>
              <a:rPr lang="en-IE" sz="2900" dirty="0">
                <a:solidFill>
                  <a:srgbClr val="FF9933"/>
                </a:solidFill>
              </a:rPr>
              <a:t>plunge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altLang="ko-KR" sz="29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o-KR" altLang="en-US" sz="2900" dirty="0" smtClean="0">
                <a:solidFill>
                  <a:schemeClr val="bg1"/>
                </a:solidFill>
              </a:rPr>
              <a:t>기말재고량</a:t>
            </a:r>
            <a:r>
              <a:rPr lang="ko-KR" altLang="en-US" sz="2900" dirty="0">
                <a:solidFill>
                  <a:schemeClr val="bg1"/>
                </a:solidFill>
              </a:rPr>
              <a:t>	 </a:t>
            </a:r>
            <a:r>
              <a:rPr lang="ko-KR" altLang="en-US" sz="2900" dirty="0" smtClean="0">
                <a:solidFill>
                  <a:schemeClr val="bg1"/>
                </a:solidFill>
              </a:rPr>
              <a:t>                </a:t>
            </a:r>
            <a:r>
              <a:rPr lang="en-IE" sz="2900" dirty="0" smtClean="0">
                <a:solidFill>
                  <a:schemeClr val="bg1"/>
                </a:solidFill>
              </a:rPr>
              <a:t>Stock </a:t>
            </a:r>
            <a:r>
              <a:rPr lang="en-IE" sz="2900" dirty="0">
                <a:solidFill>
                  <a:schemeClr val="bg1"/>
                </a:solidFill>
              </a:rPr>
              <a:t>on hand	   </a:t>
            </a:r>
            <a:r>
              <a:rPr lang="en-IE" sz="2900" dirty="0" smtClean="0">
                <a:solidFill>
                  <a:schemeClr val="bg1"/>
                </a:solidFill>
              </a:rPr>
              <a:t>                </a:t>
            </a:r>
            <a:r>
              <a:rPr lang="en-IE" sz="2900" dirty="0" smtClean="0">
                <a:solidFill>
                  <a:srgbClr val="FF9933"/>
                </a:solidFill>
              </a:rPr>
              <a:t>Ending </a:t>
            </a:r>
            <a:r>
              <a:rPr lang="en-IE" sz="2900" dirty="0">
                <a:solidFill>
                  <a:srgbClr val="FF9933"/>
                </a:solidFill>
              </a:rPr>
              <a:t>inventory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altLang="ko-KR" sz="29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o-KR" altLang="en-US" sz="2900" dirty="0" smtClean="0">
                <a:solidFill>
                  <a:schemeClr val="bg1"/>
                </a:solidFill>
              </a:rPr>
              <a:t>주식구입권                   </a:t>
            </a:r>
            <a:r>
              <a:rPr lang="en-GB" altLang="ko-KR" sz="2900" dirty="0" smtClean="0">
                <a:solidFill>
                  <a:schemeClr val="bg1"/>
                </a:solidFill>
              </a:rPr>
              <a:t>S</a:t>
            </a:r>
            <a:r>
              <a:rPr lang="en-IE" sz="2900" dirty="0" smtClean="0">
                <a:solidFill>
                  <a:schemeClr val="bg1"/>
                </a:solidFill>
              </a:rPr>
              <a:t>tock </a:t>
            </a:r>
            <a:r>
              <a:rPr lang="en-IE" sz="2900" dirty="0">
                <a:solidFill>
                  <a:schemeClr val="bg1"/>
                </a:solidFill>
              </a:rPr>
              <a:t>purchase </a:t>
            </a:r>
            <a:r>
              <a:rPr lang="en-IE" sz="2900" dirty="0" smtClean="0">
                <a:solidFill>
                  <a:schemeClr val="bg1"/>
                </a:solidFill>
              </a:rPr>
              <a:t>plan</a:t>
            </a:r>
            <a:r>
              <a:rPr lang="en-IE" sz="2900" dirty="0">
                <a:solidFill>
                  <a:schemeClr val="bg1"/>
                </a:solidFill>
              </a:rPr>
              <a:t> </a:t>
            </a:r>
            <a:r>
              <a:rPr lang="en-IE" sz="2900" dirty="0" smtClean="0">
                <a:solidFill>
                  <a:schemeClr val="bg1"/>
                </a:solidFill>
              </a:rPr>
              <a:t>             </a:t>
            </a:r>
            <a:r>
              <a:rPr lang="en-IE" sz="2900" dirty="0" smtClean="0">
                <a:solidFill>
                  <a:srgbClr val="FF9933"/>
                </a:solidFill>
              </a:rPr>
              <a:t>Stock </a:t>
            </a:r>
            <a:r>
              <a:rPr lang="en-IE" sz="2900" dirty="0">
                <a:solidFill>
                  <a:srgbClr val="FF9933"/>
                </a:solidFill>
              </a:rPr>
              <a:t>purchase </a:t>
            </a:r>
            <a:r>
              <a:rPr lang="en-IE" sz="2900" dirty="0" smtClean="0">
                <a:solidFill>
                  <a:srgbClr val="FF9933"/>
                </a:solidFill>
              </a:rPr>
              <a:t>option</a:t>
            </a:r>
            <a:endParaRPr lang="en-IE" sz="2900" dirty="0">
              <a:solidFill>
                <a:srgbClr val="FF9933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altLang="ko-KR" sz="29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o-KR" altLang="en-US" sz="2900" dirty="0" smtClean="0">
                <a:solidFill>
                  <a:schemeClr val="bg1"/>
                </a:solidFill>
              </a:rPr>
              <a:t>미경과비용 </a:t>
            </a:r>
            <a:r>
              <a:rPr lang="ko-KR" altLang="en-US" sz="2900" dirty="0">
                <a:solidFill>
                  <a:schemeClr val="bg1"/>
                </a:solidFill>
              </a:rPr>
              <a:t>	 </a:t>
            </a:r>
            <a:r>
              <a:rPr lang="ko-KR" altLang="en-US" sz="2900" dirty="0" smtClean="0">
                <a:solidFill>
                  <a:schemeClr val="bg1"/>
                </a:solidFill>
              </a:rPr>
              <a:t>                </a:t>
            </a:r>
            <a:r>
              <a:rPr lang="en-IE" sz="2900" dirty="0" smtClean="0">
                <a:solidFill>
                  <a:schemeClr val="bg1"/>
                </a:solidFill>
              </a:rPr>
              <a:t>Unearned </a:t>
            </a:r>
            <a:r>
              <a:rPr lang="en-IE" sz="2900" dirty="0">
                <a:solidFill>
                  <a:schemeClr val="bg1"/>
                </a:solidFill>
              </a:rPr>
              <a:t>cost	   </a:t>
            </a:r>
            <a:r>
              <a:rPr lang="en-IE" sz="2900" dirty="0" smtClean="0">
                <a:solidFill>
                  <a:schemeClr val="bg1"/>
                </a:solidFill>
              </a:rPr>
              <a:t>                </a:t>
            </a:r>
            <a:r>
              <a:rPr lang="en-IE" sz="2900" dirty="0" smtClean="0">
                <a:solidFill>
                  <a:srgbClr val="FF9933"/>
                </a:solidFill>
              </a:rPr>
              <a:t>Unexpired </a:t>
            </a:r>
            <a:r>
              <a:rPr lang="en-IE" sz="2900" dirty="0">
                <a:solidFill>
                  <a:srgbClr val="FF9933"/>
                </a:solidFill>
              </a:rPr>
              <a:t>cost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altLang="ko-KR" sz="29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o-KR" altLang="en-US" sz="2900" dirty="0" smtClean="0">
                <a:solidFill>
                  <a:schemeClr val="bg1"/>
                </a:solidFill>
              </a:rPr>
              <a:t>감정적 </a:t>
            </a:r>
            <a:r>
              <a:rPr lang="ko-KR" altLang="en-US" sz="2900" dirty="0">
                <a:solidFill>
                  <a:schemeClr val="bg1"/>
                </a:solidFill>
              </a:rPr>
              <a:t>소비자        </a:t>
            </a:r>
            <a:r>
              <a:rPr lang="ko-KR" altLang="en-US" sz="2900" dirty="0" smtClean="0">
                <a:solidFill>
                  <a:schemeClr val="bg1"/>
                </a:solidFill>
              </a:rPr>
              <a:t>     </a:t>
            </a:r>
            <a:r>
              <a:rPr lang="en-IE" sz="2900" dirty="0" smtClean="0">
                <a:solidFill>
                  <a:schemeClr val="bg1"/>
                </a:solidFill>
              </a:rPr>
              <a:t>Emotional shoppers              </a:t>
            </a:r>
            <a:r>
              <a:rPr lang="en-IE" sz="2900" dirty="0" smtClean="0">
                <a:solidFill>
                  <a:srgbClr val="FF9933"/>
                </a:solidFill>
              </a:rPr>
              <a:t>Consumer </a:t>
            </a:r>
            <a:r>
              <a:rPr lang="en-IE" sz="2900" dirty="0">
                <a:solidFill>
                  <a:srgbClr val="FF9933"/>
                </a:solidFill>
              </a:rPr>
              <a:t>sentiment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altLang="ko-KR" sz="29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o-KR" altLang="en-US" sz="2900" dirty="0" smtClean="0">
                <a:solidFill>
                  <a:schemeClr val="bg1"/>
                </a:solidFill>
              </a:rPr>
              <a:t>고공비행주                   </a:t>
            </a:r>
            <a:r>
              <a:rPr lang="en-IE" sz="2900" dirty="0" smtClean="0">
                <a:solidFill>
                  <a:schemeClr val="bg1"/>
                </a:solidFill>
              </a:rPr>
              <a:t>High </a:t>
            </a:r>
            <a:r>
              <a:rPr lang="en-IE" sz="2900" dirty="0">
                <a:solidFill>
                  <a:schemeClr val="bg1"/>
                </a:solidFill>
              </a:rPr>
              <a:t>flyer 	          </a:t>
            </a:r>
            <a:r>
              <a:rPr lang="en-IE" sz="2900" dirty="0" smtClean="0">
                <a:solidFill>
                  <a:schemeClr val="bg1"/>
                </a:solidFill>
              </a:rPr>
              <a:t>         </a:t>
            </a:r>
            <a:r>
              <a:rPr lang="en-IE" sz="2900" dirty="0" smtClean="0">
                <a:solidFill>
                  <a:srgbClr val="FF9933"/>
                </a:solidFill>
              </a:rPr>
              <a:t>High </a:t>
            </a:r>
            <a:r>
              <a:rPr lang="en-IE" sz="2900" dirty="0">
                <a:solidFill>
                  <a:srgbClr val="FF9933"/>
                </a:solidFill>
              </a:rPr>
              <a:t>flying stock (high flyer)</a:t>
            </a:r>
            <a:endParaRPr lang="en-IE" dirty="0" smtClean="0">
              <a:solidFill>
                <a:srgbClr val="FF9933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728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en-IE" sz="4000" dirty="0" smtClean="0">
                <a:solidFill>
                  <a:schemeClr val="bg1"/>
                </a:solidFill>
              </a:rPr>
              <a:t>Bracketing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IE" dirty="0" smtClean="0">
                <a:solidFill>
                  <a:schemeClr val="bg1"/>
                </a:solidFill>
              </a:rPr>
              <a:t>Key</a:t>
            </a:r>
            <a:r>
              <a:rPr lang="en-IE" dirty="0">
                <a:solidFill>
                  <a:schemeClr val="bg1"/>
                </a:solidFill>
              </a:rPr>
              <a:t>: </a:t>
            </a:r>
          </a:p>
          <a:p>
            <a:pPr algn="l"/>
            <a:r>
              <a:rPr lang="en-IE" dirty="0">
                <a:solidFill>
                  <a:schemeClr val="bg1"/>
                </a:solidFill>
              </a:rPr>
              <a:t>(	) = alternative terms/synonyms</a:t>
            </a:r>
          </a:p>
          <a:p>
            <a:pPr algn="l"/>
            <a:r>
              <a:rPr lang="en-IE" dirty="0">
                <a:solidFill>
                  <a:schemeClr val="bg1"/>
                </a:solidFill>
              </a:rPr>
              <a:t>{	} = elaboration</a:t>
            </a:r>
          </a:p>
          <a:p>
            <a:pPr algn="l"/>
            <a:r>
              <a:rPr lang="en-IE" dirty="0">
                <a:solidFill>
                  <a:schemeClr val="bg1"/>
                </a:solidFill>
              </a:rPr>
              <a:t>[	] = domain/sub domain</a:t>
            </a:r>
          </a:p>
          <a:p>
            <a:pPr algn="l"/>
            <a:r>
              <a:rPr lang="en-IE" dirty="0">
                <a:solidFill>
                  <a:schemeClr val="bg1"/>
                </a:solidFill>
              </a:rPr>
              <a:t>(to)      </a:t>
            </a:r>
            <a:r>
              <a:rPr lang="en-IE" dirty="0" smtClean="0">
                <a:solidFill>
                  <a:schemeClr val="bg1"/>
                </a:solidFill>
              </a:rPr>
              <a:t>= verb</a:t>
            </a:r>
          </a:p>
          <a:p>
            <a:pPr algn="l"/>
            <a:endParaRPr lang="en-IE" dirty="0" smtClean="0">
              <a:solidFill>
                <a:schemeClr val="bg1"/>
              </a:solidFill>
            </a:endParaRPr>
          </a:p>
          <a:p>
            <a:pPr algn="l"/>
            <a:r>
              <a:rPr lang="en-IE" dirty="0" smtClean="0">
                <a:solidFill>
                  <a:schemeClr val="bg1"/>
                </a:solidFill>
              </a:rPr>
              <a:t>Examples:</a:t>
            </a:r>
          </a:p>
          <a:p>
            <a:pPr algn="l"/>
            <a:r>
              <a:rPr lang="en-IE" sz="2200" dirty="0">
                <a:solidFill>
                  <a:srgbClr val="FF9933"/>
                </a:solidFill>
              </a:rPr>
              <a:t>Stock subscription (stock offer) [investment] 			</a:t>
            </a:r>
            <a:r>
              <a:rPr lang="ko-KR" altLang="en-US" sz="2200" dirty="0">
                <a:solidFill>
                  <a:srgbClr val="FF9933"/>
                </a:solidFill>
              </a:rPr>
              <a:t>주식청약                                	</a:t>
            </a:r>
          </a:p>
          <a:p>
            <a:pPr algn="l"/>
            <a:r>
              <a:rPr lang="en-IE" sz="2200" dirty="0" smtClean="0">
                <a:solidFill>
                  <a:srgbClr val="FF9933"/>
                </a:solidFill>
              </a:rPr>
              <a:t>Government </a:t>
            </a:r>
            <a:r>
              <a:rPr lang="en-IE" sz="2200" dirty="0">
                <a:solidFill>
                  <a:srgbClr val="FF9933"/>
                </a:solidFill>
              </a:rPr>
              <a:t>subsidy (government grant; state subsidy) [investment] </a:t>
            </a:r>
            <a:r>
              <a:rPr lang="ko-KR" altLang="en-US" sz="2200" dirty="0">
                <a:solidFill>
                  <a:srgbClr val="FF9933"/>
                </a:solidFill>
              </a:rPr>
              <a:t>국고보조금       </a:t>
            </a:r>
          </a:p>
          <a:p>
            <a:pPr algn="l"/>
            <a:endParaRPr lang="ko-KR" altLang="en-US" sz="2200" dirty="0">
              <a:solidFill>
                <a:srgbClr val="FF9933"/>
              </a:solidFill>
            </a:endParaRPr>
          </a:p>
          <a:p>
            <a:pPr algn="l"/>
            <a:r>
              <a:rPr lang="en-IE" sz="2200" dirty="0">
                <a:solidFill>
                  <a:srgbClr val="FF9933"/>
                </a:solidFill>
              </a:rPr>
              <a:t>Strongly oppose (buck) {the trend} (to) [economics] 		</a:t>
            </a:r>
            <a:r>
              <a:rPr lang="ko-KR" altLang="en-US" sz="2200" dirty="0">
                <a:solidFill>
                  <a:srgbClr val="FF9933"/>
                </a:solidFill>
              </a:rPr>
              <a:t>강력히 반대하다</a:t>
            </a:r>
            <a:endParaRPr lang="en-IE" dirty="0">
              <a:solidFill>
                <a:srgbClr val="FF993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12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390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en-IE" sz="4000" dirty="0">
                <a:solidFill>
                  <a:schemeClr val="bg1"/>
                </a:solidFill>
              </a:rPr>
              <a:t>S</a:t>
            </a:r>
            <a:r>
              <a:rPr lang="en-IE" sz="4000" dirty="0" smtClean="0">
                <a:solidFill>
                  <a:schemeClr val="bg1"/>
                </a:solidFill>
              </a:rPr>
              <a:t>ynonyms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 fontScale="5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Extensive inclusion of alternatives/synonyms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Primary translation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err="1" smtClean="0">
                <a:solidFill>
                  <a:schemeClr val="bg1"/>
                </a:solidFill>
              </a:rPr>
              <a:t>unbracketed</a:t>
            </a:r>
            <a:r>
              <a:rPr lang="en-GB" dirty="0" smtClean="0">
                <a:solidFill>
                  <a:schemeClr val="bg1"/>
                </a:solidFill>
              </a:rPr>
              <a:t>) – </a:t>
            </a:r>
            <a:r>
              <a:rPr lang="en-GB" dirty="0">
                <a:solidFill>
                  <a:schemeClr val="bg1"/>
                </a:solidFill>
              </a:rPr>
              <a:t>usually literal or normally used translation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Synonyms in round brackets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5800" dirty="0">
                <a:solidFill>
                  <a:schemeClr val="bg1"/>
                </a:solidFill>
              </a:rPr>
              <a:t>Examples:</a:t>
            </a:r>
            <a:endParaRPr lang="en-GB" dirty="0">
              <a:solidFill>
                <a:schemeClr val="bg1"/>
              </a:solidFill>
            </a:endParaRPr>
          </a:p>
          <a:p>
            <a:pPr algn="l"/>
            <a:r>
              <a:rPr lang="en-GB" dirty="0">
                <a:solidFill>
                  <a:schemeClr val="bg1"/>
                </a:solidFill>
              </a:rPr>
              <a:t>                   </a:t>
            </a:r>
          </a:p>
          <a:p>
            <a:pPr algn="l"/>
            <a:r>
              <a:rPr lang="en-GB" dirty="0">
                <a:solidFill>
                  <a:schemeClr val="bg1"/>
                </a:solidFill>
              </a:rPr>
              <a:t>            </a:t>
            </a:r>
            <a:r>
              <a:rPr lang="en-GB" dirty="0" smtClean="0">
                <a:solidFill>
                  <a:srgbClr val="FF9933"/>
                </a:solidFill>
              </a:rPr>
              <a:t>price </a:t>
            </a:r>
            <a:r>
              <a:rPr lang="en-GB" dirty="0">
                <a:solidFill>
                  <a:srgbClr val="FF9933"/>
                </a:solidFill>
              </a:rPr>
              <a:t>to earnings ratio (price/earnings ratio; price-earnings ratio; P/E ratio; PER)</a:t>
            </a:r>
          </a:p>
          <a:p>
            <a:pPr algn="l"/>
            <a:r>
              <a:rPr lang="en-GB" dirty="0">
                <a:solidFill>
                  <a:srgbClr val="FF9933"/>
                </a:solidFill>
              </a:rPr>
              <a:t>             </a:t>
            </a:r>
          </a:p>
          <a:p>
            <a:pPr algn="l"/>
            <a:r>
              <a:rPr lang="en-GB" dirty="0">
                <a:solidFill>
                  <a:srgbClr val="FF9933"/>
                </a:solidFill>
              </a:rPr>
              <a:t>            </a:t>
            </a:r>
            <a:r>
              <a:rPr lang="en-GB" dirty="0" smtClean="0">
                <a:solidFill>
                  <a:srgbClr val="FF9933"/>
                </a:solidFill>
              </a:rPr>
              <a:t>price </a:t>
            </a:r>
            <a:r>
              <a:rPr lang="en-GB" dirty="0">
                <a:solidFill>
                  <a:srgbClr val="FF9933"/>
                </a:solidFill>
              </a:rPr>
              <a:t>difference (rate difference; price gap; rate gap)</a:t>
            </a:r>
          </a:p>
          <a:p>
            <a:pPr algn="l"/>
            <a:r>
              <a:rPr lang="en-GB" dirty="0" smtClean="0">
                <a:solidFill>
                  <a:srgbClr val="FF9933"/>
                </a:solidFill>
              </a:rPr>
              <a:t>  </a:t>
            </a:r>
            <a:endParaRPr lang="en-GB" dirty="0">
              <a:solidFill>
                <a:srgbClr val="FF9933"/>
              </a:solidFill>
            </a:endParaRPr>
          </a:p>
          <a:p>
            <a:pPr algn="l"/>
            <a:r>
              <a:rPr lang="en-GB" dirty="0">
                <a:solidFill>
                  <a:srgbClr val="FF9933"/>
                </a:solidFill>
              </a:rPr>
              <a:t>            </a:t>
            </a:r>
            <a:r>
              <a:rPr lang="en-GB" dirty="0" smtClean="0">
                <a:solidFill>
                  <a:srgbClr val="FF9933"/>
                </a:solidFill>
              </a:rPr>
              <a:t>Bid </a:t>
            </a:r>
            <a:r>
              <a:rPr lang="en-GB" dirty="0">
                <a:solidFill>
                  <a:srgbClr val="FF9933"/>
                </a:solidFill>
              </a:rPr>
              <a:t>invitation (invitation to tender; invitation to bid; call for bid; tender notice)	</a:t>
            </a:r>
            <a:r>
              <a:rPr lang="en-GB" dirty="0" smtClean="0">
                <a:solidFill>
                  <a:srgbClr val="FF9933"/>
                </a:solidFill>
              </a:rPr>
              <a:t>    </a:t>
            </a:r>
            <a:endParaRPr lang="en-GB" dirty="0">
              <a:solidFill>
                <a:srgbClr val="FF9933"/>
              </a:solidFill>
            </a:endParaRPr>
          </a:p>
          <a:p>
            <a:pPr algn="l"/>
            <a:r>
              <a:rPr lang="en-GB" dirty="0">
                <a:solidFill>
                  <a:srgbClr val="FF9933"/>
                </a:solidFill>
              </a:rPr>
              <a:t>            </a:t>
            </a:r>
            <a:endParaRPr lang="en-GB" dirty="0" smtClean="0">
              <a:solidFill>
                <a:srgbClr val="FF9933"/>
              </a:solidFill>
            </a:endParaRPr>
          </a:p>
          <a:p>
            <a:pPr algn="l"/>
            <a:r>
              <a:rPr lang="en-GB" dirty="0" smtClean="0">
                <a:solidFill>
                  <a:srgbClr val="FF9933"/>
                </a:solidFill>
              </a:rPr>
              <a:t>            proceeds </a:t>
            </a:r>
            <a:r>
              <a:rPr lang="en-GB" dirty="0">
                <a:solidFill>
                  <a:srgbClr val="FF9933"/>
                </a:solidFill>
              </a:rPr>
              <a:t>(revenues)</a:t>
            </a:r>
            <a:r>
              <a:rPr lang="en-GB" dirty="0">
                <a:solidFill>
                  <a:schemeClr val="bg1"/>
                </a:solidFill>
              </a:rPr>
              <a:t>   </a:t>
            </a:r>
          </a:p>
          <a:p>
            <a:pPr algn="l"/>
            <a:r>
              <a:rPr lang="en-GB" dirty="0" smtClean="0">
                <a:solidFill>
                  <a:schemeClr val="bg1"/>
                </a:solidFill>
              </a:rPr>
              <a:t>             </a:t>
            </a: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23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Literal </a:t>
            </a:r>
            <a:r>
              <a:rPr lang="en-IE" sz="4000" dirty="0" smtClean="0">
                <a:solidFill>
                  <a:schemeClr val="bg1"/>
                </a:solidFill>
              </a:rPr>
              <a:t>translations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First English translation (non-bracketed) – normally literal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Makes </a:t>
            </a:r>
            <a:r>
              <a:rPr lang="en-GB" sz="2800" dirty="0">
                <a:solidFill>
                  <a:schemeClr val="bg1"/>
                </a:solidFill>
              </a:rPr>
              <a:t>for better understanding of terms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Gives </a:t>
            </a:r>
            <a:r>
              <a:rPr lang="en-GB" sz="2800" dirty="0">
                <a:solidFill>
                  <a:schemeClr val="bg1"/>
                </a:solidFill>
              </a:rPr>
              <a:t>the translator the option of literal translation, or </a:t>
            </a:r>
            <a:r>
              <a:rPr lang="en-GB" sz="2800" dirty="0" smtClean="0">
                <a:solidFill>
                  <a:schemeClr val="bg1"/>
                </a:solidFill>
              </a:rPr>
              <a:t>alternative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1"/>
              </a:solidFill>
            </a:endParaRPr>
          </a:p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Examples:</a:t>
            </a:r>
          </a:p>
          <a:p>
            <a:pPr lvl="1" algn="l"/>
            <a:r>
              <a:rPr lang="en-GB" sz="1800" dirty="0" smtClean="0">
                <a:solidFill>
                  <a:schemeClr val="bg1"/>
                </a:solidFill>
              </a:rPr>
              <a:t>   </a:t>
            </a:r>
            <a:r>
              <a:rPr lang="en-GB" sz="1800" dirty="0" smtClean="0">
                <a:solidFill>
                  <a:srgbClr val="FF9933"/>
                </a:solidFill>
              </a:rPr>
              <a:t>fractionated </a:t>
            </a:r>
            <a:r>
              <a:rPr lang="en-GB" sz="1800" dirty="0">
                <a:solidFill>
                  <a:srgbClr val="FF9933"/>
                </a:solidFill>
              </a:rPr>
              <a:t>payments (split payments; stage </a:t>
            </a:r>
            <a:r>
              <a:rPr lang="en-GB" sz="1800" dirty="0" smtClean="0">
                <a:solidFill>
                  <a:srgbClr val="FF9933"/>
                </a:solidFill>
              </a:rPr>
              <a:t>payments)      </a:t>
            </a:r>
            <a:r>
              <a:rPr lang="en-GB" sz="1800" dirty="0" err="1" smtClean="0">
                <a:solidFill>
                  <a:srgbClr val="FF9933"/>
                </a:solidFill>
              </a:rPr>
              <a:t>paiements</a:t>
            </a:r>
            <a:r>
              <a:rPr lang="en-GB" sz="1800" dirty="0" smtClean="0">
                <a:solidFill>
                  <a:srgbClr val="FF9933"/>
                </a:solidFill>
              </a:rPr>
              <a:t> </a:t>
            </a:r>
            <a:r>
              <a:rPr lang="en-GB" sz="1800" dirty="0" err="1" smtClean="0">
                <a:solidFill>
                  <a:srgbClr val="FF9933"/>
                </a:solidFill>
              </a:rPr>
              <a:t>fractionnés</a:t>
            </a:r>
            <a:endParaRPr lang="en-GB" sz="1800" dirty="0" smtClean="0">
              <a:solidFill>
                <a:srgbClr val="FF9933"/>
              </a:solidFill>
            </a:endParaRPr>
          </a:p>
          <a:p>
            <a:pPr lvl="1" algn="l"/>
            <a:r>
              <a:rPr lang="en-GB" sz="1800" dirty="0">
                <a:solidFill>
                  <a:srgbClr val="FF9933"/>
                </a:solidFill>
              </a:rPr>
              <a:t>  </a:t>
            </a:r>
            <a:r>
              <a:rPr lang="en-GB" sz="1800" dirty="0" smtClean="0">
                <a:solidFill>
                  <a:srgbClr val="FF9933"/>
                </a:solidFill>
              </a:rPr>
              <a:t> Economy </a:t>
            </a:r>
            <a:r>
              <a:rPr lang="en-GB" sz="1800" dirty="0">
                <a:solidFill>
                  <a:srgbClr val="FF9933"/>
                </a:solidFill>
              </a:rPr>
              <a:t>where there is little government intervention (laissez-faire economy</a:t>
            </a:r>
            <a:r>
              <a:rPr lang="en-GB" sz="1800" dirty="0" smtClean="0">
                <a:solidFill>
                  <a:srgbClr val="FF9933"/>
                </a:solidFill>
              </a:rPr>
              <a:t>)  </a:t>
            </a:r>
          </a:p>
          <a:p>
            <a:pPr lvl="1" algn="l"/>
            <a:r>
              <a:rPr lang="en-GB" altLang="ja-JP" sz="1800" dirty="0">
                <a:solidFill>
                  <a:srgbClr val="FF9933"/>
                </a:solidFill>
              </a:rPr>
              <a:t> </a:t>
            </a:r>
            <a:r>
              <a:rPr lang="en-GB" altLang="ja-JP" sz="1800" dirty="0" smtClean="0">
                <a:solidFill>
                  <a:srgbClr val="FF9933"/>
                </a:solidFill>
              </a:rPr>
              <a:t>  </a:t>
            </a:r>
            <a:r>
              <a:rPr lang="ja-JP" altLang="en-US" sz="1800" dirty="0" smtClean="0">
                <a:solidFill>
                  <a:srgbClr val="FF9933"/>
                </a:solidFill>
              </a:rPr>
              <a:t>政</a:t>
            </a:r>
            <a:r>
              <a:rPr lang="ja-JP" altLang="en-US" sz="1800" dirty="0">
                <a:solidFill>
                  <a:srgbClr val="FF9933"/>
                </a:solidFill>
              </a:rPr>
              <a:t>府があまり介入しない経済</a:t>
            </a:r>
          </a:p>
          <a:p>
            <a:pPr lvl="1" algn="l"/>
            <a:r>
              <a:rPr lang="en-GB" sz="1800" dirty="0" smtClean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76" y="128317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852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en-IE" sz="4000" dirty="0" smtClean="0">
                <a:solidFill>
                  <a:schemeClr val="bg1"/>
                </a:solidFill>
              </a:rPr>
              <a:t>Acronyms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sz="2800" dirty="0" smtClean="0">
                <a:solidFill>
                  <a:schemeClr val="bg1"/>
                </a:solidFill>
              </a:rPr>
              <a:t>Acronyms always included, when available</a:t>
            </a:r>
          </a:p>
          <a:p>
            <a:pPr algn="l"/>
            <a:endParaRPr lang="en-IE" sz="2800" dirty="0" smtClean="0">
              <a:solidFill>
                <a:schemeClr val="bg1"/>
              </a:solidFill>
            </a:endParaRPr>
          </a:p>
          <a:p>
            <a:pPr algn="l"/>
            <a:r>
              <a:rPr lang="en-IE" sz="2800" dirty="0" smtClean="0">
                <a:solidFill>
                  <a:schemeClr val="bg1"/>
                </a:solidFill>
              </a:rPr>
              <a:t>Examples:</a:t>
            </a:r>
          </a:p>
          <a:p>
            <a:pPr algn="l"/>
            <a:r>
              <a:rPr lang="en-IE" sz="1200" dirty="0" smtClean="0">
                <a:solidFill>
                  <a:schemeClr val="bg1"/>
                </a:solidFill>
              </a:rPr>
              <a:t>      </a:t>
            </a:r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English:</a:t>
            </a:r>
            <a:r>
              <a:rPr lang="en-US" sz="2000" dirty="0" smtClean="0">
                <a:solidFill>
                  <a:srgbClr val="FF9933"/>
                </a:solidFill>
              </a:rPr>
              <a:t>  International </a:t>
            </a:r>
            <a:r>
              <a:rPr lang="en-US" sz="2000" dirty="0">
                <a:solidFill>
                  <a:srgbClr val="FF9933"/>
                </a:solidFill>
              </a:rPr>
              <a:t>Organization of Securities Commissions (IOSCO</a:t>
            </a:r>
            <a:r>
              <a:rPr lang="en-US" sz="2000" dirty="0" smtClean="0">
                <a:solidFill>
                  <a:srgbClr val="FF9933"/>
                </a:solidFill>
              </a:rPr>
              <a:t>)</a:t>
            </a:r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French:</a:t>
            </a:r>
            <a:r>
              <a:rPr lang="en-US" sz="2000" dirty="0" smtClean="0">
                <a:solidFill>
                  <a:srgbClr val="FF9933"/>
                </a:solidFill>
              </a:rPr>
              <a:t>  </a:t>
            </a:r>
            <a:r>
              <a:rPr lang="fr-FR" sz="2000" dirty="0" smtClean="0">
                <a:solidFill>
                  <a:srgbClr val="FF9933"/>
                </a:solidFill>
              </a:rPr>
              <a:t>Organisation </a:t>
            </a:r>
            <a:r>
              <a:rPr lang="fr-FR" sz="2000" dirty="0">
                <a:solidFill>
                  <a:srgbClr val="FF9933"/>
                </a:solidFill>
              </a:rPr>
              <a:t>Internationale des Commissions de Valeurs (OICV</a:t>
            </a:r>
            <a:r>
              <a:rPr lang="fr-FR" sz="2000" dirty="0" smtClean="0">
                <a:solidFill>
                  <a:srgbClr val="FF9933"/>
                </a:solidFill>
              </a:rPr>
              <a:t>)</a:t>
            </a:r>
          </a:p>
          <a:p>
            <a:pPr algn="l"/>
            <a:r>
              <a:rPr lang="fr-FR" sz="2000" dirty="0" err="1" smtClean="0">
                <a:solidFill>
                  <a:schemeClr val="bg1"/>
                </a:solidFill>
              </a:rPr>
              <a:t>Spanish</a:t>
            </a:r>
            <a:r>
              <a:rPr lang="fr-FR" sz="2000" dirty="0" smtClean="0">
                <a:solidFill>
                  <a:schemeClr val="bg1"/>
                </a:solidFill>
              </a:rPr>
              <a:t>:</a:t>
            </a:r>
            <a:r>
              <a:rPr lang="fr-FR" sz="2000" dirty="0" smtClean="0">
                <a:solidFill>
                  <a:srgbClr val="FF9933"/>
                </a:solidFill>
              </a:rPr>
              <a:t> </a:t>
            </a:r>
            <a:r>
              <a:rPr lang="es-ES" sz="2000" dirty="0">
                <a:solidFill>
                  <a:srgbClr val="FF9933"/>
                </a:solidFill>
              </a:rPr>
              <a:t>Organización Internacional de Comisiones de Valores (OICV</a:t>
            </a:r>
            <a:r>
              <a:rPr lang="es-ES" sz="2000" dirty="0" smtClean="0">
                <a:solidFill>
                  <a:srgbClr val="FF9933"/>
                </a:solidFill>
              </a:rPr>
              <a:t>)</a:t>
            </a:r>
          </a:p>
          <a:p>
            <a:pPr algn="l"/>
            <a:endParaRPr lang="es-ES" sz="2000" dirty="0" smtClean="0">
              <a:solidFill>
                <a:srgbClr val="FF9933"/>
              </a:solidFill>
            </a:endParaRPr>
          </a:p>
          <a:p>
            <a:pPr algn="l"/>
            <a:r>
              <a:rPr lang="es-ES" sz="2000" dirty="0" smtClean="0">
                <a:solidFill>
                  <a:schemeClr val="bg1"/>
                </a:solidFill>
              </a:rPr>
              <a:t>English:</a:t>
            </a:r>
            <a:r>
              <a:rPr lang="es-ES" sz="2000" dirty="0" smtClean="0">
                <a:solidFill>
                  <a:srgbClr val="FF9933"/>
                </a:solidFill>
              </a:rPr>
              <a:t>  </a:t>
            </a:r>
            <a:r>
              <a:rPr lang="en-US" sz="2000" dirty="0">
                <a:solidFill>
                  <a:srgbClr val="FF9933"/>
                </a:solidFill>
              </a:rPr>
              <a:t>Poverty reduction and growth facility (PRGF) {IMF}</a:t>
            </a:r>
            <a:endParaRPr lang="es-ES" sz="2000" dirty="0">
              <a:solidFill>
                <a:srgbClr val="FF9933"/>
              </a:solidFill>
            </a:endParaRPr>
          </a:p>
          <a:p>
            <a:pPr algn="l"/>
            <a:r>
              <a:rPr lang="fr-FR" sz="2000" dirty="0" smtClean="0">
                <a:solidFill>
                  <a:schemeClr val="bg1"/>
                </a:solidFill>
              </a:rPr>
              <a:t>French:</a:t>
            </a:r>
            <a:r>
              <a:rPr lang="fr-FR" sz="2000" dirty="0" smtClean="0">
                <a:solidFill>
                  <a:srgbClr val="FF9933"/>
                </a:solidFill>
              </a:rPr>
              <a:t>  Facilité </a:t>
            </a:r>
            <a:r>
              <a:rPr lang="fr-FR" sz="2000" dirty="0">
                <a:solidFill>
                  <a:srgbClr val="FF9933"/>
                </a:solidFill>
              </a:rPr>
              <a:t>pour la réduction de la pauvreté et pour la croissance (FRPC</a:t>
            </a:r>
            <a:r>
              <a:rPr lang="fr-FR" sz="2000" dirty="0" smtClean="0">
                <a:solidFill>
                  <a:srgbClr val="FF9933"/>
                </a:solidFill>
              </a:rPr>
              <a:t>)</a:t>
            </a:r>
          </a:p>
          <a:p>
            <a:pPr algn="l"/>
            <a:r>
              <a:rPr lang="fr-FR" sz="2000" dirty="0" err="1" smtClean="0">
                <a:solidFill>
                  <a:schemeClr val="bg1"/>
                </a:solidFill>
              </a:rPr>
              <a:t>Spanish</a:t>
            </a:r>
            <a:r>
              <a:rPr lang="fr-FR" sz="2000" dirty="0" smtClean="0">
                <a:solidFill>
                  <a:schemeClr val="bg1"/>
                </a:solidFill>
              </a:rPr>
              <a:t>:</a:t>
            </a:r>
            <a:r>
              <a:rPr lang="fr-FR" sz="2000" dirty="0" smtClean="0">
                <a:solidFill>
                  <a:srgbClr val="FF9933"/>
                </a:solidFill>
              </a:rPr>
              <a:t> </a:t>
            </a:r>
            <a:r>
              <a:rPr lang="es-ES" sz="2000" dirty="0">
                <a:solidFill>
                  <a:srgbClr val="FF9933"/>
                </a:solidFill>
              </a:rPr>
              <a:t>Servicio para el Crecimiento y la Lucha contra la Pobreza (SCLP)</a:t>
            </a:r>
            <a:endParaRPr lang="en-IE" sz="1200" dirty="0">
              <a:solidFill>
                <a:srgbClr val="FF9933"/>
              </a:solidFill>
            </a:endParaRPr>
          </a:p>
          <a:p>
            <a:pPr algn="l"/>
            <a:endParaRPr lang="fr-FR" sz="1600" dirty="0">
              <a:solidFill>
                <a:schemeClr val="bg1"/>
              </a:solidFill>
            </a:endParaRPr>
          </a:p>
          <a:p>
            <a:pPr algn="l"/>
            <a:endParaRPr lang="fr-FR" sz="1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420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Elaboration of </a:t>
            </a:r>
            <a:r>
              <a:rPr lang="en-IE" sz="4000" dirty="0" smtClean="0">
                <a:solidFill>
                  <a:schemeClr val="bg1"/>
                </a:solidFill>
              </a:rPr>
              <a:t>terms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4536504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800" dirty="0">
                <a:solidFill>
                  <a:schemeClr val="bg1"/>
                </a:solidFill>
              </a:rPr>
              <a:t>Where necessary, terms are elaborated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</a:rPr>
              <a:t> </a:t>
            </a:r>
            <a:r>
              <a:rPr lang="en-IE" sz="2400" dirty="0" smtClean="0">
                <a:solidFill>
                  <a:schemeClr val="bg1"/>
                </a:solidFill>
              </a:rPr>
              <a:t>    </a:t>
            </a:r>
            <a:r>
              <a:rPr lang="en-IE" sz="2800" dirty="0" smtClean="0">
                <a:solidFill>
                  <a:schemeClr val="bg1"/>
                </a:solidFill>
              </a:rPr>
              <a:t>Examples</a:t>
            </a:r>
            <a:r>
              <a:rPr lang="en-IE" sz="2400" dirty="0">
                <a:solidFill>
                  <a:schemeClr val="bg1"/>
                </a:solidFill>
              </a:rPr>
              <a:t>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</a:rPr>
              <a:t>    </a:t>
            </a:r>
            <a:r>
              <a:rPr lang="en-IE" sz="2400" dirty="0" smtClean="0">
                <a:solidFill>
                  <a:schemeClr val="bg1"/>
                </a:solidFill>
              </a:rPr>
              <a:t>        </a:t>
            </a:r>
            <a:r>
              <a:rPr lang="en-IE" sz="2000" dirty="0" smtClean="0">
                <a:solidFill>
                  <a:srgbClr val="FF9933"/>
                </a:solidFill>
              </a:rPr>
              <a:t>composition </a:t>
            </a:r>
            <a:r>
              <a:rPr lang="en-IE" sz="2000" dirty="0">
                <a:solidFill>
                  <a:srgbClr val="FF9933"/>
                </a:solidFill>
              </a:rPr>
              <a:t>{with creditors}       </a:t>
            </a:r>
            <a:r>
              <a:rPr lang="en-IE" sz="2000" dirty="0" smtClean="0">
                <a:solidFill>
                  <a:srgbClr val="FF9933"/>
                </a:solidFill>
              </a:rPr>
              <a:t>                             </a:t>
            </a:r>
            <a:r>
              <a:rPr lang="en-IE" sz="2000" dirty="0">
                <a:solidFill>
                  <a:srgbClr val="FF9933"/>
                </a:solidFill>
              </a:rPr>
              <a:t> </a:t>
            </a:r>
            <a:r>
              <a:rPr lang="en-IE" sz="2000" dirty="0" smtClean="0">
                <a:solidFill>
                  <a:srgbClr val="FF9933"/>
                </a:solidFill>
              </a:rPr>
              <a:t>     </a:t>
            </a:r>
            <a:r>
              <a:rPr lang="ko-KR" altLang="en-US" sz="2000" dirty="0" smtClean="0">
                <a:solidFill>
                  <a:srgbClr val="FF9933"/>
                </a:solidFill>
              </a:rPr>
              <a:t>화의</a:t>
            </a:r>
            <a:endParaRPr lang="ko-KR" altLang="en-US" sz="2000" dirty="0">
              <a:solidFill>
                <a:srgbClr val="FF9933"/>
              </a:solidFill>
            </a:endParaRPr>
          </a:p>
          <a:p>
            <a:pPr algn="l"/>
            <a:r>
              <a:rPr lang="ko-KR" altLang="en-US" sz="2000" dirty="0">
                <a:solidFill>
                  <a:srgbClr val="FF9933"/>
                </a:solidFill>
              </a:rPr>
              <a:t>     </a:t>
            </a:r>
            <a:r>
              <a:rPr lang="en-GB" altLang="ko-KR" sz="2000" dirty="0">
                <a:solidFill>
                  <a:srgbClr val="FF9933"/>
                </a:solidFill>
              </a:rPr>
              <a:t> </a:t>
            </a:r>
            <a:r>
              <a:rPr lang="en-GB" altLang="ko-KR" sz="2000" dirty="0" smtClean="0">
                <a:solidFill>
                  <a:srgbClr val="FF9933"/>
                </a:solidFill>
              </a:rPr>
              <a:t>        </a:t>
            </a:r>
          </a:p>
          <a:p>
            <a:pPr algn="l"/>
            <a:r>
              <a:rPr lang="en-GB" sz="2000" dirty="0" smtClean="0">
                <a:solidFill>
                  <a:srgbClr val="FF9933"/>
                </a:solidFill>
              </a:rPr>
              <a:t>              </a:t>
            </a:r>
            <a:r>
              <a:rPr lang="en-IE" sz="2000" dirty="0" err="1" smtClean="0">
                <a:solidFill>
                  <a:srgbClr val="FF9933"/>
                </a:solidFill>
              </a:rPr>
              <a:t>bads</a:t>
            </a:r>
            <a:r>
              <a:rPr lang="en-IE" sz="2000" dirty="0" smtClean="0">
                <a:solidFill>
                  <a:srgbClr val="FF9933"/>
                </a:solidFill>
              </a:rPr>
              <a:t> </a:t>
            </a:r>
            <a:r>
              <a:rPr lang="en-IE" sz="2000" dirty="0">
                <a:solidFill>
                  <a:srgbClr val="FF9933"/>
                </a:solidFill>
              </a:rPr>
              <a:t>{investment}                                                             </a:t>
            </a:r>
            <a:r>
              <a:rPr lang="en-IE" sz="2000" dirty="0" err="1" smtClean="0">
                <a:solidFill>
                  <a:srgbClr val="FF9933"/>
                </a:solidFill>
              </a:rPr>
              <a:t>Ungüter</a:t>
            </a:r>
            <a:r>
              <a:rPr lang="en-IE" sz="2000" dirty="0" smtClean="0">
                <a:solidFill>
                  <a:srgbClr val="FF9933"/>
                </a:solidFill>
              </a:rPr>
              <a:t> </a:t>
            </a:r>
            <a:endParaRPr lang="en-IE" sz="2000" dirty="0">
              <a:solidFill>
                <a:srgbClr val="FF9933"/>
              </a:solidFill>
            </a:endParaRPr>
          </a:p>
          <a:p>
            <a:pPr algn="l"/>
            <a:r>
              <a:rPr lang="en-IE" sz="2000" dirty="0">
                <a:solidFill>
                  <a:srgbClr val="FF9933"/>
                </a:solidFill>
              </a:rPr>
              <a:t>      </a:t>
            </a:r>
            <a:r>
              <a:rPr lang="en-IE" sz="2000" dirty="0" smtClean="0">
                <a:solidFill>
                  <a:srgbClr val="FF9933"/>
                </a:solidFill>
              </a:rPr>
              <a:t>        </a:t>
            </a:r>
          </a:p>
          <a:p>
            <a:pPr algn="l"/>
            <a:r>
              <a:rPr lang="en-IE" sz="2000" dirty="0" smtClean="0">
                <a:solidFill>
                  <a:srgbClr val="FF9933"/>
                </a:solidFill>
              </a:rPr>
              <a:t>              President </a:t>
            </a:r>
            <a:r>
              <a:rPr lang="en-IE" sz="2000" dirty="0">
                <a:solidFill>
                  <a:srgbClr val="FF9933"/>
                </a:solidFill>
              </a:rPr>
              <a:t>of the </a:t>
            </a:r>
            <a:r>
              <a:rPr lang="en-IE" sz="2000" dirty="0" smtClean="0">
                <a:solidFill>
                  <a:srgbClr val="FF9933"/>
                </a:solidFill>
              </a:rPr>
              <a:t>Chamber </a:t>
            </a:r>
            <a:r>
              <a:rPr lang="en-IE" sz="2000" dirty="0">
                <a:solidFill>
                  <a:srgbClr val="FF9933"/>
                </a:solidFill>
              </a:rPr>
              <a:t>{French Court of Audit}    </a:t>
            </a:r>
            <a:r>
              <a:rPr lang="en-IE" sz="2000" dirty="0" err="1" smtClean="0">
                <a:solidFill>
                  <a:srgbClr val="FF9933"/>
                </a:solidFill>
              </a:rPr>
              <a:t>Président</a:t>
            </a:r>
            <a:r>
              <a:rPr lang="en-IE" sz="2000" dirty="0" smtClean="0">
                <a:solidFill>
                  <a:srgbClr val="FF9933"/>
                </a:solidFill>
              </a:rPr>
              <a:t> </a:t>
            </a:r>
            <a:r>
              <a:rPr lang="en-IE" sz="2000" dirty="0">
                <a:solidFill>
                  <a:srgbClr val="FF9933"/>
                </a:solidFill>
              </a:rPr>
              <a:t>de </a:t>
            </a:r>
            <a:r>
              <a:rPr lang="en-IE" sz="2000" dirty="0" err="1" smtClean="0">
                <a:solidFill>
                  <a:srgbClr val="FF9933"/>
                </a:solidFill>
              </a:rPr>
              <a:t>Chambre</a:t>
            </a:r>
            <a:endParaRPr lang="en-IE" dirty="0">
              <a:solidFill>
                <a:srgbClr val="FF993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810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rmAutofit/>
          </a:bodyPr>
          <a:lstStyle/>
          <a:p>
            <a:r>
              <a:rPr lang="en-IE" sz="4000" dirty="0" smtClean="0">
                <a:solidFill>
                  <a:schemeClr val="bg1"/>
                </a:solidFill>
              </a:rPr>
              <a:t>Domain</a:t>
            </a:r>
            <a:r>
              <a:rPr lang="en-IE" dirty="0" smtClean="0">
                <a:solidFill>
                  <a:schemeClr val="bg1"/>
                </a:solidFill>
              </a:rPr>
              <a:t> data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40960" cy="446449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Where needed domain is specified in square brackets</a:t>
            </a:r>
            <a:endParaRPr lang="en-GB" dirty="0">
              <a:solidFill>
                <a:schemeClr val="bg1"/>
              </a:solidFill>
            </a:endParaRPr>
          </a:p>
          <a:p>
            <a:pPr algn="l"/>
            <a:endParaRPr lang="en-GB" sz="2800" dirty="0" smtClean="0">
              <a:solidFill>
                <a:schemeClr val="bg1"/>
              </a:solidFill>
            </a:endParaRPr>
          </a:p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Examples</a:t>
            </a:r>
            <a:r>
              <a:rPr lang="en-GB" dirty="0">
                <a:solidFill>
                  <a:schemeClr val="bg1"/>
                </a:solidFill>
              </a:rPr>
              <a:t>:</a:t>
            </a:r>
          </a:p>
          <a:p>
            <a:pPr algn="l"/>
            <a:r>
              <a:rPr lang="en-GB" dirty="0">
                <a:solidFill>
                  <a:schemeClr val="bg1"/>
                </a:solidFill>
              </a:rPr>
              <a:t>    </a:t>
            </a:r>
            <a:r>
              <a:rPr lang="en-GB" dirty="0" smtClean="0">
                <a:solidFill>
                  <a:schemeClr val="bg1"/>
                </a:solidFill>
              </a:rPr>
              <a:t>   </a:t>
            </a:r>
            <a:r>
              <a:rPr lang="en-GB" sz="2400" dirty="0">
                <a:solidFill>
                  <a:srgbClr val="FF9933"/>
                </a:solidFill>
              </a:rPr>
              <a:t>P</a:t>
            </a:r>
            <a:r>
              <a:rPr lang="en-GB" sz="2400" dirty="0" smtClean="0">
                <a:solidFill>
                  <a:srgbClr val="FF9933"/>
                </a:solidFill>
              </a:rPr>
              <a:t>utative </a:t>
            </a:r>
            <a:r>
              <a:rPr lang="en-GB" sz="2400" dirty="0">
                <a:solidFill>
                  <a:srgbClr val="FF9933"/>
                </a:solidFill>
              </a:rPr>
              <a:t>risk (presumed risk) [insurance</a:t>
            </a:r>
            <a:r>
              <a:rPr lang="en-GB" sz="2400" dirty="0" smtClean="0">
                <a:solidFill>
                  <a:srgbClr val="FF9933"/>
                </a:solidFill>
              </a:rPr>
              <a:t>]</a:t>
            </a:r>
            <a:endParaRPr lang="en-GB" sz="2400" dirty="0">
              <a:solidFill>
                <a:srgbClr val="FF9933"/>
              </a:solidFill>
            </a:endParaRPr>
          </a:p>
          <a:p>
            <a:pPr algn="l"/>
            <a:r>
              <a:rPr lang="en-GB" sz="2400" dirty="0">
                <a:solidFill>
                  <a:schemeClr val="bg1"/>
                </a:solidFill>
              </a:rPr>
              <a:t>      </a:t>
            </a:r>
            <a:r>
              <a:rPr lang="en-GB" sz="2400" dirty="0" smtClean="0">
                <a:solidFill>
                  <a:schemeClr val="bg1"/>
                </a:solidFill>
              </a:rPr>
              <a:t>   </a:t>
            </a:r>
          </a:p>
          <a:p>
            <a:pPr algn="l"/>
            <a:r>
              <a:rPr lang="en-GB" sz="2400" dirty="0" smtClean="0">
                <a:solidFill>
                  <a:schemeClr val="bg1"/>
                </a:solidFill>
              </a:rPr>
              <a:t>         </a:t>
            </a:r>
            <a:r>
              <a:rPr lang="en-GB" sz="2400" dirty="0" err="1" smtClean="0">
                <a:solidFill>
                  <a:srgbClr val="FF9933"/>
                </a:solidFill>
              </a:rPr>
              <a:t>Banach's</a:t>
            </a:r>
            <a:r>
              <a:rPr lang="en-GB" sz="2400" dirty="0" smtClean="0">
                <a:solidFill>
                  <a:srgbClr val="FF9933"/>
                </a:solidFill>
              </a:rPr>
              <a:t> </a:t>
            </a:r>
            <a:r>
              <a:rPr lang="en-GB" sz="2400" dirty="0">
                <a:solidFill>
                  <a:srgbClr val="FF9933"/>
                </a:solidFill>
              </a:rPr>
              <a:t>match problem [</a:t>
            </a:r>
            <a:r>
              <a:rPr lang="en-GB" sz="2400" dirty="0" smtClean="0">
                <a:solidFill>
                  <a:srgbClr val="FF9933"/>
                </a:solidFill>
              </a:rPr>
              <a:t>statistics]</a:t>
            </a:r>
            <a:endParaRPr lang="en-IE" dirty="0">
              <a:solidFill>
                <a:srgbClr val="FF993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425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Source </a:t>
            </a:r>
            <a:r>
              <a:rPr lang="en-IE" sz="4000" dirty="0" smtClean="0">
                <a:solidFill>
                  <a:schemeClr val="bg1"/>
                </a:solidFill>
              </a:rPr>
              <a:t>data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1"/>
            <a:ext cx="8640960" cy="5328591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sz="2800" dirty="0" smtClean="0">
                <a:solidFill>
                  <a:schemeClr val="bg1"/>
                </a:solidFill>
              </a:rPr>
              <a:t>Original translation source indicated, when this is meaningful e.g. the source is well known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sz="2800" dirty="0" smtClean="0">
                <a:solidFill>
                  <a:schemeClr val="bg1"/>
                </a:solidFill>
              </a:rPr>
              <a:t>Examples:</a:t>
            </a:r>
            <a:endParaRPr lang="en-IE" dirty="0" smtClean="0">
              <a:solidFill>
                <a:schemeClr val="bg1"/>
              </a:solidFill>
            </a:endParaRPr>
          </a:p>
          <a:p>
            <a:pPr algn="l"/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smtClean="0">
                <a:solidFill>
                  <a:schemeClr val="bg1"/>
                </a:solidFill>
              </a:rPr>
              <a:t>	</a:t>
            </a:r>
            <a:r>
              <a:rPr lang="en-US" sz="2400" dirty="0">
                <a:solidFill>
                  <a:srgbClr val="FF9933"/>
                </a:solidFill>
              </a:rPr>
              <a:t>member countries in the Fund {Source: IMF; France variant</a:t>
            </a:r>
            <a:r>
              <a:rPr lang="en-US" sz="2400" dirty="0" smtClean="0">
                <a:solidFill>
                  <a:srgbClr val="FF9933"/>
                </a:solidFill>
              </a:rPr>
              <a:t>}</a:t>
            </a:r>
          </a:p>
          <a:p>
            <a:pPr algn="l"/>
            <a:endParaRPr lang="en-US" sz="2400" dirty="0" smtClean="0">
              <a:solidFill>
                <a:schemeClr val="bg1"/>
              </a:solidFill>
            </a:endParaRPr>
          </a:p>
          <a:p>
            <a:pPr algn="l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>
                <a:solidFill>
                  <a:srgbClr val="FF9933"/>
                </a:solidFill>
              </a:rPr>
              <a:t>member countries' interbank funds transfer system {Source: </a:t>
            </a:r>
            <a:r>
              <a:rPr lang="en-US" sz="2400" dirty="0" smtClean="0">
                <a:solidFill>
                  <a:srgbClr val="FF9933"/>
                </a:solidFill>
              </a:rPr>
              <a:t>	</a:t>
            </a:r>
            <a:r>
              <a:rPr lang="en-US" sz="2400" dirty="0" err="1" smtClean="0">
                <a:solidFill>
                  <a:srgbClr val="FF9933"/>
                </a:solidFill>
              </a:rPr>
              <a:t>Minefiterm</a:t>
            </a:r>
            <a:r>
              <a:rPr lang="en-US" sz="2400" dirty="0">
                <a:solidFill>
                  <a:srgbClr val="FF9933"/>
                </a:solidFill>
              </a:rPr>
              <a:t>, French Gov't termbase; France variant</a:t>
            </a:r>
            <a:r>
              <a:rPr lang="en-US" sz="2400" dirty="0" smtClean="0">
                <a:solidFill>
                  <a:srgbClr val="FF9933"/>
                </a:solidFill>
              </a:rPr>
              <a:t>}</a:t>
            </a:r>
          </a:p>
          <a:p>
            <a:pPr algn="l"/>
            <a:endParaRPr lang="en-US" sz="2400" dirty="0" smtClean="0">
              <a:solidFill>
                <a:schemeClr val="bg1"/>
              </a:solidFill>
            </a:endParaRPr>
          </a:p>
          <a:p>
            <a:pPr algn="l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>
                <a:solidFill>
                  <a:srgbClr val="FF9933"/>
                </a:solidFill>
              </a:rPr>
              <a:t>minimum requirement for own funds and eligible </a:t>
            </a:r>
            <a:r>
              <a:rPr lang="en-US" sz="2400" dirty="0" smtClean="0">
                <a:solidFill>
                  <a:srgbClr val="FF9933"/>
                </a:solidFill>
              </a:rPr>
              <a:t>	liabilities</a:t>
            </a:r>
            <a:r>
              <a:rPr lang="en-US" sz="2400" dirty="0">
                <a:solidFill>
                  <a:srgbClr val="FF9933"/>
                </a:solidFill>
              </a:rPr>
              <a:t> (MREL) {Source: European Banking Authority; </a:t>
            </a:r>
            <a:r>
              <a:rPr lang="en-US" sz="2400" dirty="0" smtClean="0">
                <a:solidFill>
                  <a:srgbClr val="FF9933"/>
                </a:solidFill>
              </a:rPr>
              <a:t>	France </a:t>
            </a:r>
            <a:r>
              <a:rPr lang="en-US" sz="2400" dirty="0">
                <a:solidFill>
                  <a:srgbClr val="FF9933"/>
                </a:solidFill>
              </a:rPr>
              <a:t>variant}</a:t>
            </a:r>
            <a:endParaRPr lang="en-IE" dirty="0">
              <a:solidFill>
                <a:srgbClr val="FF993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64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Language </a:t>
            </a:r>
            <a:r>
              <a:rPr lang="en-IE" sz="4000" dirty="0" smtClean="0">
                <a:solidFill>
                  <a:schemeClr val="bg1"/>
                </a:solidFill>
              </a:rPr>
              <a:t>variants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/>
          <a:lstStyle/>
          <a:p>
            <a:pPr algn="l"/>
            <a:r>
              <a:rPr lang="en-GB" sz="2800" dirty="0">
                <a:solidFill>
                  <a:schemeClr val="bg1"/>
                </a:solidFill>
              </a:rPr>
              <a:t>Language variants </a:t>
            </a:r>
            <a:r>
              <a:rPr lang="en-GB" sz="2800" dirty="0" smtClean="0">
                <a:solidFill>
                  <a:schemeClr val="bg1"/>
                </a:solidFill>
              </a:rPr>
              <a:t>tagged, </a:t>
            </a:r>
            <a:r>
              <a:rPr lang="en-GB" sz="2800" dirty="0">
                <a:solidFill>
                  <a:schemeClr val="bg1"/>
                </a:solidFill>
              </a:rPr>
              <a:t>where </a:t>
            </a:r>
            <a:r>
              <a:rPr lang="en-GB" sz="2800" dirty="0" smtClean="0">
                <a:solidFill>
                  <a:schemeClr val="bg1"/>
                </a:solidFill>
              </a:rPr>
              <a:t>necessary</a:t>
            </a:r>
            <a:endParaRPr lang="en-GB" sz="2800" dirty="0">
              <a:solidFill>
                <a:schemeClr val="bg1"/>
              </a:solidFill>
            </a:endParaRPr>
          </a:p>
          <a:p>
            <a:pPr algn="l"/>
            <a:endParaRPr lang="en-GB" sz="2800" dirty="0" smtClean="0">
              <a:solidFill>
                <a:schemeClr val="bg1"/>
              </a:solidFill>
            </a:endParaRPr>
          </a:p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Currently </a:t>
            </a:r>
            <a:r>
              <a:rPr lang="en-GB" sz="2800" dirty="0">
                <a:solidFill>
                  <a:schemeClr val="bg1"/>
                </a:solidFill>
              </a:rPr>
              <a:t>available:</a:t>
            </a:r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pPr algn="l"/>
            <a:r>
              <a:rPr lang="en-GB" dirty="0">
                <a:solidFill>
                  <a:schemeClr val="bg1"/>
                </a:solidFill>
              </a:rPr>
              <a:t>      </a:t>
            </a:r>
            <a:r>
              <a:rPr lang="en-GB" sz="2800" dirty="0" smtClean="0">
                <a:solidFill>
                  <a:schemeClr val="bg1"/>
                </a:solidFill>
              </a:rPr>
              <a:t>French</a:t>
            </a:r>
            <a:r>
              <a:rPr lang="en-GB" sz="2800" dirty="0">
                <a:solidFill>
                  <a:schemeClr val="bg1"/>
                </a:solidFill>
              </a:rPr>
              <a:t>:         France, Canadian, Swiss &amp; Lux.</a:t>
            </a:r>
          </a:p>
          <a:p>
            <a:pPr algn="l"/>
            <a:r>
              <a:rPr lang="en-GB" sz="2800" dirty="0">
                <a:solidFill>
                  <a:schemeClr val="bg1"/>
                </a:solidFill>
              </a:rPr>
              <a:t>     </a:t>
            </a:r>
            <a:endParaRPr lang="en-GB" sz="2800" dirty="0" smtClean="0">
              <a:solidFill>
                <a:schemeClr val="bg1"/>
              </a:solidFill>
            </a:endParaRPr>
          </a:p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       Chinese</a:t>
            </a:r>
            <a:r>
              <a:rPr lang="en-GB" sz="2800" dirty="0">
                <a:solidFill>
                  <a:schemeClr val="bg1"/>
                </a:solidFill>
              </a:rPr>
              <a:t>:       Traditional &amp; </a:t>
            </a:r>
            <a:r>
              <a:rPr lang="en-GB" sz="2800" dirty="0" smtClean="0">
                <a:solidFill>
                  <a:schemeClr val="bg1"/>
                </a:solidFill>
              </a:rPr>
              <a:t>Simplified</a:t>
            </a:r>
            <a:endParaRPr lang="en-GB" sz="2800" dirty="0">
              <a:solidFill>
                <a:schemeClr val="bg1"/>
              </a:solidFill>
            </a:endParaRPr>
          </a:p>
          <a:p>
            <a:pPr algn="l"/>
            <a:r>
              <a:rPr lang="en-GB" sz="2800" dirty="0">
                <a:solidFill>
                  <a:schemeClr val="bg1"/>
                </a:solidFill>
              </a:rPr>
              <a:t>     </a:t>
            </a:r>
            <a:r>
              <a:rPr lang="en-GB" sz="2800" dirty="0" smtClean="0">
                <a:solidFill>
                  <a:schemeClr val="bg1"/>
                </a:solidFill>
              </a:rPr>
              <a:t>  </a:t>
            </a:r>
          </a:p>
          <a:p>
            <a:pPr algn="l"/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smtClean="0">
                <a:solidFill>
                  <a:schemeClr val="bg1"/>
                </a:solidFill>
              </a:rPr>
              <a:t>      Portuguese</a:t>
            </a:r>
            <a:r>
              <a:rPr lang="en-GB" sz="2800" dirty="0">
                <a:solidFill>
                  <a:schemeClr val="bg1"/>
                </a:solidFill>
              </a:rPr>
              <a:t>: Portugal &amp; Brazilian</a:t>
            </a: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271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rmAutofit/>
          </a:bodyPr>
          <a:lstStyle/>
          <a:p>
            <a:r>
              <a:rPr lang="en-IE" sz="4000" dirty="0" smtClean="0">
                <a:solidFill>
                  <a:schemeClr val="bg1"/>
                </a:solidFill>
              </a:rPr>
              <a:t>Examples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of </a:t>
            </a:r>
            <a:r>
              <a:rPr lang="en-IE" dirty="0" smtClean="0">
                <a:solidFill>
                  <a:schemeClr val="bg1"/>
                </a:solidFill>
              </a:rPr>
              <a:t>Portuguese variants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628802"/>
            <a:ext cx="8640960" cy="4680518"/>
          </a:xfrm>
        </p:spPr>
        <p:txBody>
          <a:bodyPr>
            <a:normAutofit/>
          </a:bodyPr>
          <a:lstStyle/>
          <a:p>
            <a:pPr lvl="0" algn="l"/>
            <a:r>
              <a:rPr lang="en-IE" sz="2400" dirty="0" smtClean="0">
                <a:solidFill>
                  <a:schemeClr val="bg1"/>
                </a:solidFill>
              </a:rPr>
              <a:t>English:</a:t>
            </a:r>
            <a:r>
              <a:rPr lang="en-IE" sz="2400" dirty="0" smtClean="0">
                <a:solidFill>
                  <a:srgbClr val="FF9933"/>
                </a:solidFill>
              </a:rPr>
              <a:t>                       Foreign tax credit</a:t>
            </a:r>
          </a:p>
          <a:p>
            <a:pPr lvl="0" algn="l"/>
            <a:endParaRPr lang="en-IE" sz="2400" dirty="0" smtClean="0">
              <a:solidFill>
                <a:schemeClr val="bg1"/>
              </a:solidFill>
            </a:endParaRPr>
          </a:p>
          <a:p>
            <a:pPr lvl="0" algn="l"/>
            <a:r>
              <a:rPr lang="en-IE" sz="2400" dirty="0" smtClean="0">
                <a:solidFill>
                  <a:schemeClr val="bg1"/>
                </a:solidFill>
              </a:rPr>
              <a:t>Portuguese –</a:t>
            </a:r>
            <a:r>
              <a:rPr lang="en-IE" sz="2400" dirty="0">
                <a:solidFill>
                  <a:schemeClr val="bg1"/>
                </a:solidFill>
              </a:rPr>
              <a:t> </a:t>
            </a:r>
            <a:r>
              <a:rPr lang="en-IE" sz="2400" dirty="0" err="1" smtClean="0">
                <a:solidFill>
                  <a:schemeClr val="bg1"/>
                </a:solidFill>
              </a:rPr>
              <a:t>Eur</a:t>
            </a:r>
            <a:r>
              <a:rPr lang="en-IE" sz="2400" dirty="0" smtClean="0">
                <a:solidFill>
                  <a:schemeClr val="bg1"/>
                </a:solidFill>
              </a:rPr>
              <a:t>:</a:t>
            </a:r>
            <a:r>
              <a:rPr lang="en-IE" sz="2400" dirty="0" smtClean="0">
                <a:solidFill>
                  <a:srgbClr val="FF9933"/>
                </a:solidFill>
              </a:rPr>
              <a:t>     </a:t>
            </a:r>
            <a:r>
              <a:rPr lang="en-IE" sz="2400" dirty="0" err="1" smtClean="0">
                <a:solidFill>
                  <a:srgbClr val="FF9933"/>
                </a:solidFill>
              </a:rPr>
              <a:t>Crédito</a:t>
            </a:r>
            <a:r>
              <a:rPr lang="en-IE" sz="2400" dirty="0" smtClean="0">
                <a:solidFill>
                  <a:srgbClr val="FF9933"/>
                </a:solidFill>
              </a:rPr>
              <a:t> </a:t>
            </a:r>
            <a:r>
              <a:rPr lang="en-IE" sz="2400" dirty="0">
                <a:solidFill>
                  <a:srgbClr val="FF9933"/>
                </a:solidFill>
              </a:rPr>
              <a:t>de </a:t>
            </a:r>
            <a:r>
              <a:rPr lang="en-IE" sz="2400" dirty="0" err="1">
                <a:solidFill>
                  <a:srgbClr val="FF9933"/>
                </a:solidFill>
              </a:rPr>
              <a:t>imposto</a:t>
            </a:r>
            <a:r>
              <a:rPr lang="en-IE" sz="2400" dirty="0">
                <a:solidFill>
                  <a:srgbClr val="FF9933"/>
                </a:solidFill>
              </a:rPr>
              <a:t> </a:t>
            </a:r>
            <a:r>
              <a:rPr lang="en-IE" sz="2400" dirty="0" err="1" smtClean="0">
                <a:solidFill>
                  <a:srgbClr val="FF9933"/>
                </a:solidFill>
              </a:rPr>
              <a:t>estrangeiro</a:t>
            </a:r>
            <a:endParaRPr lang="en-IE" sz="2400" dirty="0" smtClean="0">
              <a:solidFill>
                <a:srgbClr val="FF9933"/>
              </a:solidFill>
            </a:endParaRPr>
          </a:p>
          <a:p>
            <a:pPr lvl="0" algn="l"/>
            <a:r>
              <a:rPr lang="en-IE" sz="2400" dirty="0">
                <a:solidFill>
                  <a:schemeClr val="bg1"/>
                </a:solidFill>
              </a:rPr>
              <a:t>Portuguese – </a:t>
            </a:r>
            <a:r>
              <a:rPr lang="en-IE" sz="2400" dirty="0" smtClean="0">
                <a:solidFill>
                  <a:schemeClr val="bg1"/>
                </a:solidFill>
              </a:rPr>
              <a:t>Brazil</a:t>
            </a:r>
            <a:r>
              <a:rPr lang="en-IE" sz="2400" dirty="0">
                <a:solidFill>
                  <a:schemeClr val="bg1"/>
                </a:solidFill>
              </a:rPr>
              <a:t>:</a:t>
            </a:r>
            <a:r>
              <a:rPr lang="en-IE" sz="2400" dirty="0">
                <a:solidFill>
                  <a:srgbClr val="FF9933"/>
                </a:solidFill>
              </a:rPr>
              <a:t> </a:t>
            </a:r>
            <a:r>
              <a:rPr lang="en-IE" sz="2400" dirty="0" err="1">
                <a:solidFill>
                  <a:srgbClr val="FF9933"/>
                </a:solidFill>
              </a:rPr>
              <a:t>Crédito</a:t>
            </a:r>
            <a:r>
              <a:rPr lang="en-IE" sz="2400" dirty="0">
                <a:solidFill>
                  <a:srgbClr val="FF9933"/>
                </a:solidFill>
              </a:rPr>
              <a:t> fiscal do exterior</a:t>
            </a:r>
            <a:r>
              <a:rPr lang="en-IE" sz="2400" dirty="0" smtClean="0">
                <a:solidFill>
                  <a:srgbClr val="FF9933"/>
                </a:solidFill>
              </a:rPr>
              <a:t> </a:t>
            </a:r>
          </a:p>
          <a:p>
            <a:pPr lvl="0" algn="l"/>
            <a:endParaRPr lang="en-IE" sz="2400" dirty="0" smtClean="0">
              <a:solidFill>
                <a:srgbClr val="FF9933"/>
              </a:solidFill>
            </a:endParaRPr>
          </a:p>
          <a:p>
            <a:pPr lvl="0" algn="l"/>
            <a:r>
              <a:rPr lang="en-IE" sz="2400" dirty="0" smtClean="0">
                <a:solidFill>
                  <a:schemeClr val="bg1"/>
                </a:solidFill>
              </a:rPr>
              <a:t>English:</a:t>
            </a:r>
            <a:r>
              <a:rPr lang="en-IE" sz="2400" dirty="0" smtClean="0">
                <a:solidFill>
                  <a:srgbClr val="FF9933"/>
                </a:solidFill>
              </a:rPr>
              <a:t>                       Shareholders</a:t>
            </a:r>
            <a:endParaRPr lang="en-IE" sz="2400" dirty="0">
              <a:solidFill>
                <a:srgbClr val="FF9933"/>
              </a:solidFill>
            </a:endParaRPr>
          </a:p>
          <a:p>
            <a:pPr lvl="0" algn="l"/>
            <a:endParaRPr lang="en-IE" sz="2400" dirty="0" smtClean="0">
              <a:solidFill>
                <a:srgbClr val="FF9933"/>
              </a:solidFill>
            </a:endParaRPr>
          </a:p>
          <a:p>
            <a:pPr lvl="0" algn="l"/>
            <a:r>
              <a:rPr lang="en-IE" sz="2400" dirty="0" smtClean="0">
                <a:solidFill>
                  <a:schemeClr val="bg1"/>
                </a:solidFill>
              </a:rPr>
              <a:t>Portuguese – </a:t>
            </a:r>
            <a:r>
              <a:rPr lang="en-IE" sz="2400" dirty="0" err="1" smtClean="0">
                <a:solidFill>
                  <a:schemeClr val="bg1"/>
                </a:solidFill>
              </a:rPr>
              <a:t>Eur</a:t>
            </a:r>
            <a:r>
              <a:rPr lang="en-IE" sz="2400" dirty="0" smtClean="0">
                <a:solidFill>
                  <a:schemeClr val="bg1"/>
                </a:solidFill>
              </a:rPr>
              <a:t>:</a:t>
            </a:r>
            <a:r>
              <a:rPr lang="en-IE" sz="2400" dirty="0" smtClean="0">
                <a:solidFill>
                  <a:srgbClr val="FF9933"/>
                </a:solidFill>
              </a:rPr>
              <a:t>     </a:t>
            </a:r>
            <a:r>
              <a:rPr lang="en-IE" sz="2400" dirty="0" err="1" smtClean="0">
                <a:solidFill>
                  <a:srgbClr val="FF9933"/>
                </a:solidFill>
              </a:rPr>
              <a:t>Accionistas</a:t>
            </a:r>
            <a:endParaRPr lang="en-IE" sz="2400" dirty="0" smtClean="0">
              <a:solidFill>
                <a:srgbClr val="FF9933"/>
              </a:solidFill>
            </a:endParaRPr>
          </a:p>
          <a:p>
            <a:pPr lvl="0" algn="l"/>
            <a:r>
              <a:rPr lang="en-IE" sz="2400" dirty="0" smtClean="0">
                <a:solidFill>
                  <a:schemeClr val="bg1"/>
                </a:solidFill>
              </a:rPr>
              <a:t>Portuguese – Brazil:</a:t>
            </a:r>
            <a:r>
              <a:rPr lang="en-IE" sz="2400" dirty="0" smtClean="0">
                <a:solidFill>
                  <a:srgbClr val="FF9933"/>
                </a:solidFill>
              </a:rPr>
              <a:t> </a:t>
            </a:r>
            <a:r>
              <a:rPr lang="en-IE" sz="2400" dirty="0" err="1" smtClean="0">
                <a:solidFill>
                  <a:srgbClr val="FF9933"/>
                </a:solidFill>
              </a:rPr>
              <a:t>Acionistas</a:t>
            </a:r>
            <a:endParaRPr lang="en-IE" sz="2400" dirty="0" smtClean="0">
              <a:solidFill>
                <a:srgbClr val="FF993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9751"/>
            <a:ext cx="7772400" cy="729010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Presentation objectives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To </a:t>
            </a:r>
            <a:r>
              <a:rPr lang="en-US" sz="2400" dirty="0">
                <a:solidFill>
                  <a:schemeClr val="bg1"/>
                </a:solidFill>
              </a:rPr>
              <a:t>introduce the LinguaFin termbase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To demonstrate that it is a high quality validation </a:t>
            </a:r>
            <a:r>
              <a:rPr lang="en-US" sz="2400" dirty="0" smtClean="0">
                <a:solidFill>
                  <a:schemeClr val="bg1"/>
                </a:solidFill>
              </a:rPr>
              <a:t>tool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To demonstrate that it is a good multilingual term </a:t>
            </a:r>
            <a:r>
              <a:rPr lang="en-US" sz="2400" dirty="0" smtClean="0">
                <a:solidFill>
                  <a:schemeClr val="bg1"/>
                </a:solidFill>
              </a:rPr>
              <a:t>source, enabling translators to expand their termbase instantly and at minimal cost</a:t>
            </a:r>
            <a:endParaRPr lang="en-US" sz="2400" dirty="0">
              <a:solidFill>
                <a:schemeClr val="bg1"/>
              </a:solidFill>
            </a:endParaRPr>
          </a:p>
          <a:p>
            <a:pPr algn="l"/>
            <a:endParaRPr lang="en-US" sz="24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92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6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Examples of </a:t>
            </a:r>
            <a:r>
              <a:rPr lang="en-IE" sz="4000" dirty="0" smtClean="0">
                <a:solidFill>
                  <a:schemeClr val="bg1"/>
                </a:solidFill>
              </a:rPr>
              <a:t>French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variants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/>
          </a:bodyPr>
          <a:lstStyle/>
          <a:p>
            <a:pPr lvl="0" algn="l"/>
            <a:endParaRPr lang="en-IE" sz="2400" dirty="0" smtClean="0">
              <a:solidFill>
                <a:schemeClr val="bg1"/>
              </a:solidFill>
            </a:endParaRPr>
          </a:p>
          <a:p>
            <a:pPr lvl="0" algn="l"/>
            <a:r>
              <a:rPr lang="en-IE" sz="2400" dirty="0" smtClean="0">
                <a:solidFill>
                  <a:schemeClr val="bg1"/>
                </a:solidFill>
              </a:rPr>
              <a:t>English:</a:t>
            </a:r>
            <a:r>
              <a:rPr lang="en-IE" sz="2400" dirty="0" smtClean="0">
                <a:solidFill>
                  <a:srgbClr val="FF9933"/>
                </a:solidFill>
              </a:rPr>
              <a:t>     		Tariff cuts</a:t>
            </a:r>
          </a:p>
          <a:p>
            <a:pPr lvl="0" algn="l"/>
            <a:endParaRPr lang="en-IE" sz="2400" dirty="0" smtClean="0">
              <a:solidFill>
                <a:schemeClr val="bg1"/>
              </a:solidFill>
            </a:endParaRPr>
          </a:p>
          <a:p>
            <a:pPr lvl="0" algn="l"/>
            <a:r>
              <a:rPr lang="en-IE" sz="2400" dirty="0" smtClean="0">
                <a:solidFill>
                  <a:schemeClr val="bg1"/>
                </a:solidFill>
              </a:rPr>
              <a:t>Canada:     		</a:t>
            </a:r>
            <a:r>
              <a:rPr lang="fr-FR" sz="2400" dirty="0" smtClean="0">
                <a:solidFill>
                  <a:srgbClr val="FF9933"/>
                </a:solidFill>
              </a:rPr>
              <a:t>Abaissement </a:t>
            </a:r>
            <a:r>
              <a:rPr lang="fr-FR" sz="2400" dirty="0">
                <a:solidFill>
                  <a:srgbClr val="FF9933"/>
                </a:solidFill>
              </a:rPr>
              <a:t>des droits de douane</a:t>
            </a:r>
            <a:endParaRPr lang="en-IE" sz="2400" dirty="0" smtClean="0">
              <a:solidFill>
                <a:srgbClr val="FF9933"/>
              </a:solidFill>
            </a:endParaRPr>
          </a:p>
          <a:p>
            <a:pPr lvl="0" algn="l"/>
            <a:r>
              <a:rPr lang="en-IE" sz="2400" dirty="0" smtClean="0">
                <a:solidFill>
                  <a:schemeClr val="bg1"/>
                </a:solidFill>
              </a:rPr>
              <a:t>France:      		</a:t>
            </a:r>
            <a:r>
              <a:rPr lang="en-IE" sz="2400" dirty="0" smtClean="0">
                <a:solidFill>
                  <a:srgbClr val="FF9933"/>
                </a:solidFill>
              </a:rPr>
              <a:t>Abaissement </a:t>
            </a:r>
            <a:r>
              <a:rPr lang="en-IE" sz="2400" dirty="0">
                <a:solidFill>
                  <a:srgbClr val="FF9933"/>
                </a:solidFill>
              </a:rPr>
              <a:t>des </a:t>
            </a:r>
            <a:r>
              <a:rPr lang="en-IE" sz="2400" dirty="0" smtClean="0">
                <a:solidFill>
                  <a:srgbClr val="FF9933"/>
                </a:solidFill>
              </a:rPr>
              <a:t>tariffs</a:t>
            </a:r>
          </a:p>
          <a:p>
            <a:pPr lvl="0" algn="l"/>
            <a:endParaRPr lang="en-IE" sz="2400" dirty="0">
              <a:solidFill>
                <a:schemeClr val="bg1"/>
              </a:solidFill>
            </a:endParaRPr>
          </a:p>
          <a:p>
            <a:pPr lvl="0" algn="l"/>
            <a:r>
              <a:rPr lang="fr-FR" sz="2400" dirty="0">
                <a:solidFill>
                  <a:schemeClr val="bg1"/>
                </a:solidFill>
              </a:rPr>
              <a:t>English:</a:t>
            </a:r>
            <a:r>
              <a:rPr lang="fr-FR" sz="2400" dirty="0">
                <a:solidFill>
                  <a:srgbClr val="FF9933"/>
                </a:solidFill>
              </a:rPr>
              <a:t>       </a:t>
            </a:r>
            <a:r>
              <a:rPr lang="fr-FR" sz="2400" dirty="0" smtClean="0">
                <a:solidFill>
                  <a:srgbClr val="FF9933"/>
                </a:solidFill>
              </a:rPr>
              <a:t>		Recurrent </a:t>
            </a:r>
            <a:r>
              <a:rPr lang="fr-FR" sz="2400" dirty="0">
                <a:solidFill>
                  <a:srgbClr val="FF9933"/>
                </a:solidFill>
              </a:rPr>
              <a:t>receipts (recurrent revenue)</a:t>
            </a:r>
          </a:p>
          <a:p>
            <a:pPr lvl="0" algn="l"/>
            <a:endParaRPr lang="fr-FR" sz="2400" dirty="0">
              <a:solidFill>
                <a:schemeClr val="bg1"/>
              </a:solidFill>
            </a:endParaRPr>
          </a:p>
          <a:p>
            <a:pPr lvl="0" algn="l"/>
            <a:r>
              <a:rPr lang="fr-FR" sz="2400" dirty="0">
                <a:solidFill>
                  <a:schemeClr val="bg1"/>
                </a:solidFill>
              </a:rPr>
              <a:t>French – France: </a:t>
            </a:r>
            <a:r>
              <a:rPr lang="fr-FR" sz="2400" dirty="0" smtClean="0">
                <a:solidFill>
                  <a:schemeClr val="bg1"/>
                </a:solidFill>
              </a:rPr>
              <a:t>	</a:t>
            </a:r>
            <a:r>
              <a:rPr lang="fr-FR" sz="2400" dirty="0" smtClean="0">
                <a:solidFill>
                  <a:srgbClr val="FF9933"/>
                </a:solidFill>
              </a:rPr>
              <a:t>Recettes </a:t>
            </a:r>
            <a:r>
              <a:rPr lang="fr-FR" sz="2400" dirty="0">
                <a:solidFill>
                  <a:srgbClr val="FF9933"/>
                </a:solidFill>
              </a:rPr>
              <a:t>renouvelables</a:t>
            </a:r>
          </a:p>
          <a:p>
            <a:pPr lvl="0" algn="l"/>
            <a:r>
              <a:rPr lang="fr-FR" sz="2400" dirty="0" smtClean="0">
                <a:solidFill>
                  <a:schemeClr val="bg1"/>
                </a:solidFill>
              </a:rPr>
              <a:t>French </a:t>
            </a:r>
            <a:r>
              <a:rPr lang="fr-FR" sz="2400" dirty="0">
                <a:solidFill>
                  <a:schemeClr val="bg1"/>
                </a:solidFill>
              </a:rPr>
              <a:t>– Lux:       </a:t>
            </a:r>
            <a:r>
              <a:rPr lang="fr-FR" sz="2400" dirty="0" smtClean="0">
                <a:solidFill>
                  <a:schemeClr val="bg1"/>
                </a:solidFill>
              </a:rPr>
              <a:t>	</a:t>
            </a:r>
            <a:r>
              <a:rPr lang="fr-FR" sz="2400" dirty="0" smtClean="0">
                <a:solidFill>
                  <a:srgbClr val="FF9933"/>
                </a:solidFill>
              </a:rPr>
              <a:t>Recettes </a:t>
            </a:r>
            <a:r>
              <a:rPr lang="fr-FR" sz="2400" dirty="0">
                <a:solidFill>
                  <a:srgbClr val="FF9933"/>
                </a:solidFill>
              </a:rPr>
              <a:t>récurrentes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983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Country/Organization variants - </a:t>
            </a:r>
            <a:r>
              <a:rPr lang="en-IE" dirty="0" smtClean="0">
                <a:solidFill>
                  <a:schemeClr val="bg1"/>
                </a:solidFill>
              </a:rPr>
              <a:t>examples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/>
          </a:bodyPr>
          <a:lstStyle/>
          <a:p>
            <a:pPr algn="l"/>
            <a:r>
              <a:rPr lang="en-IE" sz="2800" dirty="0" smtClean="0">
                <a:solidFill>
                  <a:schemeClr val="bg1"/>
                </a:solidFill>
              </a:rPr>
              <a:t> </a:t>
            </a:r>
            <a:endParaRPr lang="en-IE" sz="2800" dirty="0">
              <a:solidFill>
                <a:schemeClr val="bg1"/>
              </a:solidFill>
            </a:endParaRPr>
          </a:p>
          <a:p>
            <a:pPr algn="l"/>
            <a:r>
              <a:rPr lang="en-IE" sz="2400" dirty="0" smtClean="0">
                <a:solidFill>
                  <a:schemeClr val="bg1"/>
                </a:solidFill>
              </a:rPr>
              <a:t>Profit </a:t>
            </a:r>
            <a:r>
              <a:rPr lang="en-IE" sz="2400" dirty="0">
                <a:solidFill>
                  <a:schemeClr val="bg1"/>
                </a:solidFill>
              </a:rPr>
              <a:t>and loss account </a:t>
            </a:r>
            <a:r>
              <a:rPr lang="en-IE" sz="2400" dirty="0" smtClean="0">
                <a:solidFill>
                  <a:schemeClr val="bg1"/>
                </a:solidFill>
              </a:rPr>
              <a:t>{UK</a:t>
            </a:r>
            <a:r>
              <a:rPr lang="en-IE" sz="2400" dirty="0">
                <a:solidFill>
                  <a:schemeClr val="bg1"/>
                </a:solidFill>
              </a:rPr>
              <a:t>}	</a:t>
            </a:r>
            <a:r>
              <a:rPr lang="en-IE" sz="2400" dirty="0" smtClean="0">
                <a:solidFill>
                  <a:schemeClr val="bg1"/>
                </a:solidFill>
              </a:rPr>
              <a:t>             Compte </a:t>
            </a:r>
            <a:r>
              <a:rPr lang="en-IE" sz="2400" dirty="0">
                <a:solidFill>
                  <a:schemeClr val="bg1"/>
                </a:solidFill>
              </a:rPr>
              <a:t>de résultats</a:t>
            </a:r>
          </a:p>
          <a:p>
            <a:pPr algn="l"/>
            <a:r>
              <a:rPr lang="en-IE" sz="2400" dirty="0" smtClean="0">
                <a:solidFill>
                  <a:schemeClr val="bg1"/>
                </a:solidFill>
              </a:rPr>
              <a:t>Income </a:t>
            </a:r>
            <a:r>
              <a:rPr lang="en-IE" sz="2400" dirty="0">
                <a:solidFill>
                  <a:schemeClr val="bg1"/>
                </a:solidFill>
              </a:rPr>
              <a:t>statement </a:t>
            </a:r>
            <a:r>
              <a:rPr lang="en-IE" sz="2400" dirty="0" smtClean="0">
                <a:solidFill>
                  <a:schemeClr val="bg1"/>
                </a:solidFill>
              </a:rPr>
              <a:t>{US</a:t>
            </a:r>
            <a:r>
              <a:rPr lang="en-IE" sz="2400" dirty="0">
                <a:solidFill>
                  <a:schemeClr val="bg1"/>
                </a:solidFill>
              </a:rPr>
              <a:t>}</a:t>
            </a:r>
            <a:r>
              <a:rPr lang="en-IE" sz="2400" dirty="0" smtClean="0">
                <a:solidFill>
                  <a:schemeClr val="bg1"/>
                </a:solidFill>
              </a:rPr>
              <a:t>     </a:t>
            </a:r>
            <a:r>
              <a:rPr lang="en-IE" sz="2400" dirty="0">
                <a:solidFill>
                  <a:schemeClr val="bg1"/>
                </a:solidFill>
              </a:rPr>
              <a:t>	</a:t>
            </a:r>
            <a:r>
              <a:rPr lang="en-IE" sz="2400" dirty="0" smtClean="0">
                <a:solidFill>
                  <a:schemeClr val="bg1"/>
                </a:solidFill>
              </a:rPr>
              <a:t>             Compte </a:t>
            </a:r>
            <a:r>
              <a:rPr lang="en-IE" sz="2400" dirty="0">
                <a:solidFill>
                  <a:schemeClr val="bg1"/>
                </a:solidFill>
              </a:rPr>
              <a:t>de résultats</a:t>
            </a:r>
          </a:p>
          <a:p>
            <a:pPr algn="l"/>
            <a:endParaRPr lang="en-IE" sz="2400" dirty="0">
              <a:solidFill>
                <a:schemeClr val="bg1"/>
              </a:solidFill>
            </a:endParaRPr>
          </a:p>
          <a:p>
            <a:pPr algn="l"/>
            <a:r>
              <a:rPr lang="en-IE" sz="2400" dirty="0" smtClean="0">
                <a:solidFill>
                  <a:srgbClr val="FF9933"/>
                </a:solidFill>
              </a:rPr>
              <a:t>Deposit </a:t>
            </a:r>
            <a:r>
              <a:rPr lang="en-IE" sz="2400" dirty="0">
                <a:solidFill>
                  <a:srgbClr val="FF9933"/>
                </a:solidFill>
              </a:rPr>
              <a:t>subject to reserve requirements (reservable deposit) </a:t>
            </a:r>
            <a:r>
              <a:rPr lang="en-IE" sz="2400" dirty="0" smtClean="0">
                <a:solidFill>
                  <a:srgbClr val="FF9933"/>
                </a:solidFill>
              </a:rPr>
              <a:t>{Source: BIS</a:t>
            </a:r>
            <a:r>
              <a:rPr lang="en-IE" sz="2400" dirty="0">
                <a:solidFill>
                  <a:srgbClr val="FF9933"/>
                </a:solidFill>
              </a:rPr>
              <a:t>}</a:t>
            </a:r>
            <a:r>
              <a:rPr lang="en-IE" sz="2400" dirty="0">
                <a:solidFill>
                  <a:schemeClr val="bg1"/>
                </a:solidFill>
              </a:rPr>
              <a:t>	﻿</a:t>
            </a:r>
          </a:p>
          <a:p>
            <a:pPr algn="l"/>
            <a:r>
              <a:rPr lang="en-IE" sz="2400" dirty="0" smtClean="0">
                <a:solidFill>
                  <a:srgbClr val="FF9933"/>
                </a:solidFill>
              </a:rPr>
              <a:t>Dépôt </a:t>
            </a:r>
            <a:r>
              <a:rPr lang="en-IE" sz="2400" dirty="0">
                <a:solidFill>
                  <a:srgbClr val="FF9933"/>
                </a:solidFill>
              </a:rPr>
              <a:t>soumis à réserves obligatoires</a:t>
            </a:r>
            <a:r>
              <a:rPr lang="en-IE" sz="2400" dirty="0">
                <a:solidFill>
                  <a:schemeClr val="bg1"/>
                </a:solidFill>
              </a:rPr>
              <a:t> </a:t>
            </a:r>
          </a:p>
          <a:p>
            <a:pPr algn="l"/>
            <a:endParaRPr lang="en-IE" sz="2000" dirty="0" smtClean="0">
              <a:solidFill>
                <a:schemeClr val="bg1"/>
              </a:solidFill>
            </a:endParaRPr>
          </a:p>
          <a:p>
            <a:pPr algn="l"/>
            <a:r>
              <a:rPr lang="en-IE" sz="2400" dirty="0" smtClean="0">
                <a:solidFill>
                  <a:srgbClr val="FF9933"/>
                </a:solidFill>
              </a:rPr>
              <a:t>Deposit </a:t>
            </a:r>
            <a:r>
              <a:rPr lang="en-IE" sz="2400" dirty="0">
                <a:solidFill>
                  <a:srgbClr val="FF9933"/>
                </a:solidFill>
              </a:rPr>
              <a:t>subject to reserve requirements (reservable deposit) </a:t>
            </a:r>
            <a:r>
              <a:rPr lang="en-IE" sz="2400" dirty="0" smtClean="0">
                <a:solidFill>
                  <a:srgbClr val="FF9933"/>
                </a:solidFill>
              </a:rPr>
              <a:t>{Source: IMF</a:t>
            </a:r>
            <a:r>
              <a:rPr lang="en-IE" sz="2400" dirty="0">
                <a:solidFill>
                  <a:srgbClr val="FF9933"/>
                </a:solidFill>
              </a:rPr>
              <a:t>}</a:t>
            </a:r>
            <a:r>
              <a:rPr lang="en-IE" sz="2800" dirty="0">
                <a:solidFill>
                  <a:schemeClr val="bg1"/>
                </a:solidFill>
              </a:rPr>
              <a:t> </a:t>
            </a:r>
            <a:r>
              <a:rPr lang="en-IE" sz="2800" dirty="0" smtClean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                                                 </a:t>
            </a:r>
            <a:r>
              <a:rPr lang="en-IE" sz="2400" dirty="0" smtClean="0">
                <a:solidFill>
                  <a:srgbClr val="FF9933"/>
                </a:solidFill>
              </a:rPr>
              <a:t>Dépôt </a:t>
            </a:r>
            <a:r>
              <a:rPr lang="en-IE" sz="2400" dirty="0">
                <a:solidFill>
                  <a:srgbClr val="FF9933"/>
                </a:solidFill>
              </a:rPr>
              <a:t>assujetti aux réserves </a:t>
            </a:r>
            <a:r>
              <a:rPr lang="en-IE" sz="2400" dirty="0" smtClean="0">
                <a:solidFill>
                  <a:srgbClr val="FF9933"/>
                </a:solidFill>
              </a:rPr>
              <a:t>obligatoires</a:t>
            </a:r>
            <a:endParaRPr lang="en-IE" dirty="0">
              <a:solidFill>
                <a:srgbClr val="FF993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64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52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Term </a:t>
            </a:r>
            <a:r>
              <a:rPr lang="en-IE" dirty="0" smtClean="0">
                <a:solidFill>
                  <a:schemeClr val="bg1"/>
                </a:solidFill>
              </a:rPr>
              <a:t>variants – country examples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 fontScale="47500" lnSpcReduction="20000"/>
          </a:bodyPr>
          <a:lstStyle/>
          <a:p>
            <a:pPr algn="l"/>
            <a:endParaRPr lang="en-IE" dirty="0" smtClean="0">
              <a:solidFill>
                <a:schemeClr val="bg1"/>
              </a:solidFill>
            </a:endParaRPr>
          </a:p>
          <a:p>
            <a:pPr algn="l"/>
            <a:r>
              <a:rPr lang="en-IE" sz="4200" dirty="0" smtClean="0">
                <a:solidFill>
                  <a:srgbClr val="FF9933"/>
                </a:solidFill>
              </a:rPr>
              <a:t>Profit </a:t>
            </a:r>
            <a:r>
              <a:rPr lang="en-IE" sz="4200" dirty="0">
                <a:solidFill>
                  <a:srgbClr val="FF9933"/>
                </a:solidFill>
              </a:rPr>
              <a:t>participation certificates </a:t>
            </a:r>
            <a:r>
              <a:rPr lang="en-IE" sz="4200" dirty="0">
                <a:solidFill>
                  <a:schemeClr val="bg1"/>
                </a:solidFill>
              </a:rPr>
              <a:t>{Switzerland}	             </a:t>
            </a:r>
            <a:r>
              <a:rPr lang="en-IE" sz="4200" dirty="0" err="1">
                <a:solidFill>
                  <a:srgbClr val="FF9933"/>
                </a:solidFill>
              </a:rPr>
              <a:t>Genussscheine</a:t>
            </a:r>
            <a:endParaRPr lang="en-IE" sz="4200" dirty="0">
              <a:solidFill>
                <a:srgbClr val="FF9933"/>
              </a:solidFill>
            </a:endParaRPr>
          </a:p>
          <a:p>
            <a:pPr algn="l"/>
            <a:r>
              <a:rPr lang="en-IE" sz="4200" dirty="0">
                <a:solidFill>
                  <a:srgbClr val="FF9933"/>
                </a:solidFill>
              </a:rPr>
              <a:t>Participation certificates </a:t>
            </a:r>
            <a:r>
              <a:rPr lang="en-IE" sz="4200" dirty="0">
                <a:solidFill>
                  <a:schemeClr val="bg1"/>
                </a:solidFill>
              </a:rPr>
              <a:t>{Switzerland}	             </a:t>
            </a:r>
            <a:r>
              <a:rPr lang="en-IE" sz="4200" dirty="0" err="1">
                <a:solidFill>
                  <a:srgbClr val="FF9933"/>
                </a:solidFill>
              </a:rPr>
              <a:t>Partizipationsscheine</a:t>
            </a:r>
            <a:endParaRPr lang="en-IE" sz="4200" dirty="0">
              <a:solidFill>
                <a:srgbClr val="FF9933"/>
              </a:solidFill>
            </a:endParaRPr>
          </a:p>
          <a:p>
            <a:pPr algn="l"/>
            <a:endParaRPr lang="en-IE" sz="4200" dirty="0">
              <a:solidFill>
                <a:schemeClr val="bg1"/>
              </a:solidFill>
            </a:endParaRPr>
          </a:p>
          <a:p>
            <a:pPr algn="l"/>
            <a:r>
              <a:rPr lang="en-IE" sz="4200" dirty="0" smtClean="0">
                <a:solidFill>
                  <a:srgbClr val="FF9933"/>
                </a:solidFill>
              </a:rPr>
              <a:t>Property </a:t>
            </a:r>
            <a:r>
              <a:rPr lang="en-IE" sz="4200" dirty="0">
                <a:solidFill>
                  <a:srgbClr val="FF9933"/>
                </a:solidFill>
              </a:rPr>
              <a:t>{goods}</a:t>
            </a:r>
            <a:r>
              <a:rPr lang="en-IE" sz="4200" dirty="0">
                <a:solidFill>
                  <a:schemeClr val="bg1"/>
                </a:solidFill>
              </a:rPr>
              <a:t>	</a:t>
            </a:r>
            <a:r>
              <a:rPr lang="en-IE" sz="4200" dirty="0" smtClean="0">
                <a:solidFill>
                  <a:schemeClr val="bg1"/>
                </a:solidFill>
              </a:rPr>
              <a:t>(France)</a:t>
            </a:r>
            <a:r>
              <a:rPr lang="en-IE" sz="4200" dirty="0">
                <a:solidFill>
                  <a:schemeClr val="bg1"/>
                </a:solidFill>
              </a:rPr>
              <a:t>		             </a:t>
            </a:r>
            <a:r>
              <a:rPr lang="en-IE" sz="4200" dirty="0" smtClean="0">
                <a:solidFill>
                  <a:schemeClr val="bg1"/>
                </a:solidFill>
              </a:rPr>
              <a:t>	             </a:t>
            </a:r>
            <a:r>
              <a:rPr lang="en-IE" sz="4200" dirty="0" err="1" smtClean="0">
                <a:solidFill>
                  <a:srgbClr val="FF9933"/>
                </a:solidFill>
              </a:rPr>
              <a:t>Biens</a:t>
            </a:r>
            <a:endParaRPr lang="en-IE" sz="4200" dirty="0">
              <a:solidFill>
                <a:srgbClr val="FF9933"/>
              </a:solidFill>
            </a:endParaRPr>
          </a:p>
          <a:p>
            <a:pPr algn="l"/>
            <a:r>
              <a:rPr lang="en-IE" sz="4200" dirty="0" smtClean="0">
                <a:solidFill>
                  <a:srgbClr val="FF9933"/>
                </a:solidFill>
              </a:rPr>
              <a:t>Property </a:t>
            </a:r>
            <a:r>
              <a:rPr lang="en-IE" sz="4200" dirty="0">
                <a:solidFill>
                  <a:srgbClr val="FF9933"/>
                </a:solidFill>
              </a:rPr>
              <a:t>{real estate}</a:t>
            </a:r>
            <a:r>
              <a:rPr lang="en-IE" sz="4200" dirty="0">
                <a:solidFill>
                  <a:schemeClr val="bg1"/>
                </a:solidFill>
              </a:rPr>
              <a:t> (</a:t>
            </a:r>
            <a:r>
              <a:rPr lang="en-IE" sz="4200" dirty="0" smtClean="0">
                <a:solidFill>
                  <a:schemeClr val="bg1"/>
                </a:solidFill>
              </a:rPr>
              <a:t>France)</a:t>
            </a:r>
            <a:r>
              <a:rPr lang="en-IE" sz="4200" dirty="0">
                <a:solidFill>
                  <a:schemeClr val="bg1"/>
                </a:solidFill>
              </a:rPr>
              <a:t>	 </a:t>
            </a:r>
            <a:r>
              <a:rPr lang="en-IE" sz="4200" dirty="0" smtClean="0">
                <a:solidFill>
                  <a:schemeClr val="bg1"/>
                </a:solidFill>
              </a:rPr>
              <a:t>                            </a:t>
            </a:r>
            <a:r>
              <a:rPr lang="en-IE" sz="4200" dirty="0" err="1" smtClean="0">
                <a:solidFill>
                  <a:srgbClr val="FF9933"/>
                </a:solidFill>
              </a:rPr>
              <a:t>Propriété</a:t>
            </a:r>
            <a:endParaRPr lang="en-IE" sz="4200" dirty="0">
              <a:solidFill>
                <a:srgbClr val="FF9933"/>
              </a:solidFill>
            </a:endParaRPr>
          </a:p>
          <a:p>
            <a:pPr algn="l"/>
            <a:endParaRPr lang="en-IE" sz="4200" dirty="0">
              <a:solidFill>
                <a:schemeClr val="bg1"/>
              </a:solidFill>
            </a:endParaRPr>
          </a:p>
          <a:p>
            <a:pPr algn="l"/>
            <a:r>
              <a:rPr lang="en-IE" sz="4200" dirty="0" smtClean="0">
                <a:solidFill>
                  <a:srgbClr val="FF9933"/>
                </a:solidFill>
              </a:rPr>
              <a:t>Property </a:t>
            </a:r>
            <a:r>
              <a:rPr lang="en-IE" sz="4200" dirty="0">
                <a:solidFill>
                  <a:srgbClr val="FF9933"/>
                </a:solidFill>
              </a:rPr>
              <a:t>income {government}</a:t>
            </a:r>
            <a:r>
              <a:rPr lang="en-IE" sz="4200" dirty="0">
                <a:solidFill>
                  <a:schemeClr val="bg1"/>
                </a:solidFill>
              </a:rPr>
              <a:t> (</a:t>
            </a:r>
            <a:r>
              <a:rPr lang="en-IE" sz="4200" dirty="0" smtClean="0">
                <a:solidFill>
                  <a:schemeClr val="bg1"/>
                </a:solidFill>
              </a:rPr>
              <a:t>France)</a:t>
            </a:r>
            <a:r>
              <a:rPr lang="en-IE" sz="4200" dirty="0">
                <a:solidFill>
                  <a:schemeClr val="bg1"/>
                </a:solidFill>
              </a:rPr>
              <a:t>	 </a:t>
            </a:r>
            <a:r>
              <a:rPr lang="en-IE" sz="4200" dirty="0" smtClean="0">
                <a:solidFill>
                  <a:schemeClr val="bg1"/>
                </a:solidFill>
              </a:rPr>
              <a:t>            </a:t>
            </a:r>
            <a:r>
              <a:rPr lang="en-IE" sz="4200" dirty="0" err="1" smtClean="0">
                <a:solidFill>
                  <a:srgbClr val="FF9933"/>
                </a:solidFill>
              </a:rPr>
              <a:t>Revenus</a:t>
            </a:r>
            <a:r>
              <a:rPr lang="en-IE" sz="4200" dirty="0" smtClean="0">
                <a:solidFill>
                  <a:srgbClr val="FF9933"/>
                </a:solidFill>
              </a:rPr>
              <a:t> </a:t>
            </a:r>
            <a:r>
              <a:rPr lang="en-IE" sz="4200" dirty="0" err="1">
                <a:solidFill>
                  <a:srgbClr val="FF9933"/>
                </a:solidFill>
              </a:rPr>
              <a:t>domaniaux</a:t>
            </a:r>
            <a:r>
              <a:rPr lang="en-IE" sz="4200" dirty="0">
                <a:solidFill>
                  <a:schemeClr val="bg1"/>
                </a:solidFill>
              </a:rPr>
              <a:t> </a:t>
            </a:r>
          </a:p>
          <a:p>
            <a:pPr algn="l"/>
            <a:r>
              <a:rPr lang="en-IE" sz="4200" dirty="0" smtClean="0">
                <a:solidFill>
                  <a:srgbClr val="FF9933"/>
                </a:solidFill>
              </a:rPr>
              <a:t>Property </a:t>
            </a:r>
            <a:r>
              <a:rPr lang="en-IE" sz="4200" dirty="0">
                <a:solidFill>
                  <a:srgbClr val="FF9933"/>
                </a:solidFill>
              </a:rPr>
              <a:t>income {individuals, </a:t>
            </a:r>
            <a:r>
              <a:rPr lang="en-IE" sz="4200" dirty="0" smtClean="0">
                <a:solidFill>
                  <a:srgbClr val="FF9933"/>
                </a:solidFill>
              </a:rPr>
              <a:t>corporations}</a:t>
            </a:r>
            <a:r>
              <a:rPr lang="en-IE" sz="4200" dirty="0" smtClean="0">
                <a:solidFill>
                  <a:schemeClr val="bg1"/>
                </a:solidFill>
              </a:rPr>
              <a:t> </a:t>
            </a:r>
            <a:r>
              <a:rPr lang="en-IE" sz="4200" dirty="0" smtClean="0">
                <a:solidFill>
                  <a:schemeClr val="bg1"/>
                </a:solidFill>
              </a:rPr>
              <a:t>(</a:t>
            </a:r>
            <a:r>
              <a:rPr lang="en-IE" sz="4200" dirty="0" err="1" smtClean="0">
                <a:solidFill>
                  <a:schemeClr val="bg1"/>
                </a:solidFill>
              </a:rPr>
              <a:t>France</a:t>
            </a:r>
            <a:r>
              <a:rPr lang="en-IE" sz="4200" dirty="0" err="1" smtClean="0">
                <a:solidFill>
                  <a:srgbClr val="FF9933"/>
                </a:solidFill>
              </a:rPr>
              <a:t>Revenus</a:t>
            </a:r>
            <a:r>
              <a:rPr lang="en-IE" sz="4200" dirty="0" smtClean="0">
                <a:solidFill>
                  <a:srgbClr val="FF9933"/>
                </a:solidFill>
              </a:rPr>
              <a:t> </a:t>
            </a:r>
            <a:r>
              <a:rPr lang="en-IE" sz="4200" dirty="0">
                <a:solidFill>
                  <a:srgbClr val="FF9933"/>
                </a:solidFill>
              </a:rPr>
              <a:t>de la propriété</a:t>
            </a:r>
          </a:p>
          <a:p>
            <a:pPr algn="l"/>
            <a:endParaRPr lang="en-IE" sz="4200" dirty="0">
              <a:solidFill>
                <a:schemeClr val="bg1"/>
              </a:solidFill>
            </a:endParaRPr>
          </a:p>
          <a:p>
            <a:pPr algn="l"/>
            <a:r>
              <a:rPr lang="en-IE" sz="4200" dirty="0" smtClean="0">
                <a:solidFill>
                  <a:srgbClr val="FF9933"/>
                </a:solidFill>
              </a:rPr>
              <a:t>Provisional </a:t>
            </a:r>
            <a:r>
              <a:rPr lang="en-IE" sz="4200" dirty="0">
                <a:solidFill>
                  <a:srgbClr val="FF9933"/>
                </a:solidFill>
              </a:rPr>
              <a:t>assessment</a:t>
            </a:r>
            <a:r>
              <a:rPr lang="en-IE" sz="4200" dirty="0">
                <a:solidFill>
                  <a:schemeClr val="bg1"/>
                </a:solidFill>
              </a:rPr>
              <a:t> </a:t>
            </a:r>
            <a:r>
              <a:rPr lang="en-IE" sz="4200" dirty="0">
                <a:solidFill>
                  <a:srgbClr val="FF9933"/>
                </a:solidFill>
              </a:rPr>
              <a:t>{tax}</a:t>
            </a:r>
            <a:r>
              <a:rPr lang="en-IE" sz="4200" dirty="0">
                <a:solidFill>
                  <a:schemeClr val="bg1"/>
                </a:solidFill>
              </a:rPr>
              <a:t> </a:t>
            </a:r>
            <a:r>
              <a:rPr lang="en-IE" sz="4200" dirty="0" smtClean="0">
                <a:solidFill>
                  <a:schemeClr val="bg1"/>
                </a:solidFill>
              </a:rPr>
              <a:t>(France)</a:t>
            </a:r>
            <a:r>
              <a:rPr lang="en-IE" sz="4200" dirty="0">
                <a:solidFill>
                  <a:schemeClr val="bg1"/>
                </a:solidFill>
              </a:rPr>
              <a:t>	 </a:t>
            </a:r>
            <a:r>
              <a:rPr lang="en-IE" sz="4200" dirty="0" smtClean="0">
                <a:solidFill>
                  <a:schemeClr val="bg1"/>
                </a:solidFill>
              </a:rPr>
              <a:t>            </a:t>
            </a:r>
            <a:r>
              <a:rPr lang="en-IE" sz="4200" dirty="0" smtClean="0">
                <a:solidFill>
                  <a:srgbClr val="FF9933"/>
                </a:solidFill>
              </a:rPr>
              <a:t>Imposition </a:t>
            </a:r>
            <a:r>
              <a:rPr lang="en-IE" sz="4200" dirty="0" err="1">
                <a:solidFill>
                  <a:srgbClr val="FF9933"/>
                </a:solidFill>
              </a:rPr>
              <a:t>provisionnelle</a:t>
            </a:r>
            <a:endParaRPr lang="en-IE" sz="4200" dirty="0">
              <a:solidFill>
                <a:srgbClr val="FF9933"/>
              </a:solidFill>
            </a:endParaRPr>
          </a:p>
          <a:p>
            <a:pPr algn="l"/>
            <a:r>
              <a:rPr lang="en-IE" sz="4200" dirty="0" smtClean="0">
                <a:solidFill>
                  <a:srgbClr val="FF9933"/>
                </a:solidFill>
              </a:rPr>
              <a:t>Provisional </a:t>
            </a:r>
            <a:r>
              <a:rPr lang="en-IE" sz="4200" dirty="0">
                <a:solidFill>
                  <a:srgbClr val="FF9933"/>
                </a:solidFill>
              </a:rPr>
              <a:t>assessment {insurance}</a:t>
            </a:r>
            <a:r>
              <a:rPr lang="en-IE" sz="4200" dirty="0">
                <a:solidFill>
                  <a:schemeClr val="bg1"/>
                </a:solidFill>
              </a:rPr>
              <a:t>	(</a:t>
            </a:r>
            <a:r>
              <a:rPr lang="en-IE" sz="4200" dirty="0" smtClean="0">
                <a:solidFill>
                  <a:schemeClr val="bg1"/>
                </a:solidFill>
              </a:rPr>
              <a:t>France)</a:t>
            </a:r>
            <a:r>
              <a:rPr lang="en-IE" sz="4200" dirty="0">
                <a:solidFill>
                  <a:schemeClr val="bg1"/>
                </a:solidFill>
              </a:rPr>
              <a:t>	             </a:t>
            </a:r>
            <a:r>
              <a:rPr lang="en-IE" sz="4200" dirty="0" err="1" smtClean="0">
                <a:solidFill>
                  <a:srgbClr val="FF9933"/>
                </a:solidFill>
              </a:rPr>
              <a:t>Cotisation</a:t>
            </a:r>
            <a:r>
              <a:rPr lang="en-IE" sz="4200" dirty="0" smtClean="0">
                <a:solidFill>
                  <a:srgbClr val="FF9933"/>
                </a:solidFill>
              </a:rPr>
              <a:t> </a:t>
            </a:r>
            <a:r>
              <a:rPr lang="en-IE" sz="4200" dirty="0" err="1">
                <a:solidFill>
                  <a:srgbClr val="FF9933"/>
                </a:solidFill>
              </a:rPr>
              <a:t>provisoire</a:t>
            </a:r>
            <a:endParaRPr lang="en-IE" sz="4200" dirty="0">
              <a:solidFill>
                <a:srgbClr val="FF9933"/>
              </a:solidFill>
            </a:endParaRPr>
          </a:p>
          <a:p>
            <a:pPr algn="l"/>
            <a:endParaRPr lang="en-IE" sz="4200" dirty="0">
              <a:solidFill>
                <a:schemeClr val="bg1"/>
              </a:solidFill>
            </a:endParaRPr>
          </a:p>
          <a:p>
            <a:pPr algn="l"/>
            <a:r>
              <a:rPr lang="en-IE" sz="4200" dirty="0" smtClean="0">
                <a:solidFill>
                  <a:srgbClr val="FF9933"/>
                </a:solidFill>
              </a:rPr>
              <a:t>Program </a:t>
            </a:r>
            <a:r>
              <a:rPr lang="en-IE" sz="4200" dirty="0">
                <a:solidFill>
                  <a:srgbClr val="FF9933"/>
                </a:solidFill>
              </a:rPr>
              <a:t>Manager</a:t>
            </a:r>
            <a:r>
              <a:rPr lang="en-IE" sz="4200" dirty="0">
                <a:solidFill>
                  <a:schemeClr val="bg1"/>
                </a:solidFill>
              </a:rPr>
              <a:t>			             </a:t>
            </a:r>
            <a:r>
              <a:rPr lang="en-IE" sz="4200" dirty="0" err="1">
                <a:solidFill>
                  <a:srgbClr val="FF9933"/>
                </a:solidFill>
              </a:rPr>
              <a:t>Responsable</a:t>
            </a:r>
            <a:r>
              <a:rPr lang="en-IE" sz="4200" dirty="0">
                <a:solidFill>
                  <a:srgbClr val="FF9933"/>
                </a:solidFill>
              </a:rPr>
              <a:t> de Programmes</a:t>
            </a:r>
          </a:p>
          <a:p>
            <a:pPr algn="l"/>
            <a:r>
              <a:rPr lang="en-IE" sz="4200" dirty="0" smtClean="0">
                <a:solidFill>
                  <a:srgbClr val="FF9933"/>
                </a:solidFill>
              </a:rPr>
              <a:t>Program </a:t>
            </a:r>
            <a:r>
              <a:rPr lang="en-IE" sz="4200" dirty="0">
                <a:solidFill>
                  <a:srgbClr val="FF9933"/>
                </a:solidFill>
              </a:rPr>
              <a:t>manager {software system}</a:t>
            </a:r>
            <a:r>
              <a:rPr lang="en-IE" sz="4200" dirty="0">
                <a:solidFill>
                  <a:schemeClr val="bg1"/>
                </a:solidFill>
              </a:rPr>
              <a:t> (</a:t>
            </a:r>
            <a:r>
              <a:rPr lang="en-IE" sz="4200" dirty="0" smtClean="0">
                <a:solidFill>
                  <a:schemeClr val="bg1"/>
                </a:solidFill>
              </a:rPr>
              <a:t>France)</a:t>
            </a:r>
            <a:r>
              <a:rPr lang="en-IE" sz="4200" dirty="0">
                <a:solidFill>
                  <a:schemeClr val="bg1"/>
                </a:solidFill>
              </a:rPr>
              <a:t> </a:t>
            </a:r>
            <a:r>
              <a:rPr lang="en-IE" sz="4200" dirty="0" smtClean="0">
                <a:solidFill>
                  <a:schemeClr val="bg1"/>
                </a:solidFill>
              </a:rPr>
              <a:t>           </a:t>
            </a:r>
            <a:r>
              <a:rPr lang="en-IE" sz="4200" dirty="0" err="1" smtClean="0">
                <a:solidFill>
                  <a:srgbClr val="FF9933"/>
                </a:solidFill>
              </a:rPr>
              <a:t>Gestionnaire</a:t>
            </a:r>
            <a:r>
              <a:rPr lang="en-IE" sz="4200" dirty="0" smtClean="0">
                <a:solidFill>
                  <a:srgbClr val="FF9933"/>
                </a:solidFill>
              </a:rPr>
              <a:t> </a:t>
            </a:r>
            <a:r>
              <a:rPr lang="en-IE" sz="4200" dirty="0">
                <a:solidFill>
                  <a:srgbClr val="FF9933"/>
                </a:solidFill>
              </a:rPr>
              <a:t>de programmes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76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89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2"/>
          </a:xfrm>
        </p:spPr>
        <p:txBody>
          <a:bodyPr>
            <a:no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Term </a:t>
            </a:r>
            <a:r>
              <a:rPr lang="en-GB" sz="4000" dirty="0" smtClean="0">
                <a:solidFill>
                  <a:schemeClr val="bg1"/>
                </a:solidFill>
              </a:rPr>
              <a:t>variants</a:t>
            </a:r>
            <a:r>
              <a:rPr lang="en-GB" sz="2800" dirty="0" smtClean="0">
                <a:solidFill>
                  <a:schemeClr val="bg1"/>
                </a:solidFill>
              </a:rPr>
              <a:t/>
            </a:r>
            <a:br>
              <a:rPr lang="en-GB" sz="2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US </a:t>
            </a:r>
            <a:r>
              <a:rPr lang="en-GB" sz="2000" dirty="0" smtClean="0">
                <a:solidFill>
                  <a:schemeClr val="bg1"/>
                </a:solidFill>
              </a:rPr>
              <a:t>Treasury </a:t>
            </a:r>
            <a:r>
              <a:rPr lang="en-GB" sz="2000" dirty="0">
                <a:solidFill>
                  <a:schemeClr val="bg1"/>
                </a:solidFill>
              </a:rPr>
              <a:t>bonds, bills &amp; notes</a:t>
            </a:r>
            <a:endParaRPr lang="en-IE" sz="2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1"/>
            <a:ext cx="8892480" cy="5472607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Treasury </a:t>
            </a:r>
            <a:r>
              <a:rPr lang="en-GB" sz="2400" dirty="0">
                <a:solidFill>
                  <a:schemeClr val="bg1"/>
                </a:solidFill>
              </a:rPr>
              <a:t>bonds (T-bonds; long bonds) {US government debt </a:t>
            </a:r>
            <a:r>
              <a:rPr lang="en-GB" sz="2400" dirty="0" smtClean="0">
                <a:solidFill>
                  <a:schemeClr val="bg1"/>
                </a:solidFill>
              </a:rPr>
              <a:t>securities with </a:t>
            </a:r>
            <a:r>
              <a:rPr lang="en-GB" sz="2400" dirty="0">
                <a:solidFill>
                  <a:schemeClr val="bg1"/>
                </a:solidFill>
              </a:rPr>
              <a:t>maturities of 20 &amp; 30 years}      </a:t>
            </a:r>
            <a:endParaRPr lang="en-GB" sz="2400" dirty="0" smtClean="0">
              <a:solidFill>
                <a:schemeClr val="bg1"/>
              </a:solidFill>
            </a:endParaRPr>
          </a:p>
          <a:p>
            <a:pPr lvl="1" algn="l"/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rgbClr val="FF9933"/>
                </a:solidFill>
              </a:rPr>
              <a:t>Obligations </a:t>
            </a:r>
            <a:r>
              <a:rPr lang="en-GB" sz="2000" dirty="0">
                <a:solidFill>
                  <a:srgbClr val="FF9933"/>
                </a:solidFill>
              </a:rPr>
              <a:t>du trésor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Treasury </a:t>
            </a:r>
            <a:r>
              <a:rPr lang="en-GB" sz="2400" dirty="0">
                <a:solidFill>
                  <a:schemeClr val="bg1"/>
                </a:solidFill>
              </a:rPr>
              <a:t>bonds (T-bonds; long bonds) {US government debt </a:t>
            </a:r>
            <a:r>
              <a:rPr lang="en-GB" sz="2400" dirty="0" smtClean="0">
                <a:solidFill>
                  <a:schemeClr val="bg1"/>
                </a:solidFill>
              </a:rPr>
              <a:t>securities with </a:t>
            </a:r>
            <a:r>
              <a:rPr lang="en-GB" sz="2400" dirty="0">
                <a:solidFill>
                  <a:schemeClr val="bg1"/>
                </a:solidFill>
              </a:rPr>
              <a:t>maturities of 20 &amp; 30 years}      </a:t>
            </a:r>
            <a:endParaRPr lang="en-GB" sz="2400" dirty="0" smtClean="0">
              <a:solidFill>
                <a:schemeClr val="bg1"/>
              </a:solidFill>
            </a:endParaRPr>
          </a:p>
          <a:p>
            <a:pPr lvl="0" algn="l"/>
            <a:r>
              <a:rPr lang="en-GB" sz="2400" dirty="0" smtClean="0">
                <a:solidFill>
                  <a:schemeClr val="bg1"/>
                </a:solidFill>
              </a:rPr>
              <a:t>         	</a:t>
            </a:r>
            <a:r>
              <a:rPr lang="en-GB" sz="2400" dirty="0" smtClean="0">
                <a:solidFill>
                  <a:srgbClr val="FF9933"/>
                </a:solidFill>
              </a:rPr>
              <a:t>Bons </a:t>
            </a:r>
            <a:r>
              <a:rPr lang="en-GB" sz="2400" dirty="0">
                <a:solidFill>
                  <a:srgbClr val="FF9933"/>
                </a:solidFill>
              </a:rPr>
              <a:t>du trésor à long-terme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Treasury notes </a:t>
            </a:r>
            <a:r>
              <a:rPr lang="en-GB" sz="2400" dirty="0">
                <a:solidFill>
                  <a:schemeClr val="bg1"/>
                </a:solidFill>
              </a:rPr>
              <a:t>(T-notes) {US government debt securities with maturities of 1, 3, 5, 7 &amp; 10 </a:t>
            </a:r>
            <a:r>
              <a:rPr lang="en-GB" sz="2400" dirty="0" smtClean="0">
                <a:solidFill>
                  <a:schemeClr val="bg1"/>
                </a:solidFill>
              </a:rPr>
              <a:t>years} </a:t>
            </a:r>
          </a:p>
          <a:p>
            <a:pPr lvl="0" algn="l"/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smtClean="0">
                <a:solidFill>
                  <a:schemeClr val="bg1"/>
                </a:solidFill>
              </a:rPr>
              <a:t>       	</a:t>
            </a:r>
            <a:r>
              <a:rPr lang="en-GB" sz="2400" dirty="0" smtClean="0">
                <a:solidFill>
                  <a:srgbClr val="FF9933"/>
                </a:solidFill>
              </a:rPr>
              <a:t>Bons </a:t>
            </a:r>
            <a:r>
              <a:rPr lang="en-GB" sz="2400" dirty="0">
                <a:solidFill>
                  <a:srgbClr val="FF9933"/>
                </a:solidFill>
              </a:rPr>
              <a:t>du trésor à moyen terme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Treasury </a:t>
            </a:r>
            <a:r>
              <a:rPr lang="en-GB" sz="2400" dirty="0">
                <a:solidFill>
                  <a:schemeClr val="bg1"/>
                </a:solidFill>
              </a:rPr>
              <a:t>bills (T-bills) {US government </a:t>
            </a:r>
            <a:r>
              <a:rPr lang="en-GB" sz="2400" dirty="0" smtClean="0">
                <a:solidFill>
                  <a:schemeClr val="bg1"/>
                </a:solidFill>
              </a:rPr>
              <a:t>debt securities </a:t>
            </a:r>
            <a:r>
              <a:rPr lang="en-GB" sz="2400" dirty="0">
                <a:solidFill>
                  <a:schemeClr val="bg1"/>
                </a:solidFill>
              </a:rPr>
              <a:t>with maturities of 3, 6, 9 &amp; 12 months}                </a:t>
            </a:r>
            <a:endParaRPr lang="en-GB" sz="2400" dirty="0" smtClean="0">
              <a:solidFill>
                <a:schemeClr val="bg1"/>
              </a:solidFill>
            </a:endParaRPr>
          </a:p>
          <a:p>
            <a:pPr lvl="0" algn="l"/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smtClean="0">
                <a:solidFill>
                  <a:schemeClr val="bg1"/>
                </a:solidFill>
              </a:rPr>
              <a:t>        </a:t>
            </a:r>
            <a:r>
              <a:rPr lang="en-GB" sz="2400" dirty="0" smtClean="0">
                <a:solidFill>
                  <a:srgbClr val="FF9933"/>
                </a:solidFill>
              </a:rPr>
              <a:t>Bons </a:t>
            </a:r>
            <a:r>
              <a:rPr lang="en-GB" sz="2400" dirty="0">
                <a:solidFill>
                  <a:srgbClr val="FF9933"/>
                </a:solidFill>
              </a:rPr>
              <a:t>du trésor à court terme</a:t>
            </a:r>
            <a:endParaRPr lang="en-IE" sz="2400" dirty="0">
              <a:solidFill>
                <a:srgbClr val="FF993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769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Numeric terms</a:t>
            </a:r>
            <a:endParaRPr lang="en-IE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892480" cy="5589240"/>
          </a:xfrm>
        </p:spPr>
        <p:txBody>
          <a:bodyPr>
            <a:normAutofit fontScale="25000" lnSpcReduction="2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IE" sz="8000" dirty="0" smtClean="0">
                <a:solidFill>
                  <a:schemeClr val="bg1"/>
                </a:solidFill>
              </a:rPr>
              <a:t>Numbers (1 to 10,000; no decimals)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IE" sz="8000" dirty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8000" dirty="0" smtClean="0">
                <a:solidFill>
                  <a:schemeClr val="bg1"/>
                </a:solidFill>
              </a:rPr>
              <a:t>Numbers </a:t>
            </a:r>
            <a:r>
              <a:rPr lang="en-US" sz="8000" dirty="0">
                <a:solidFill>
                  <a:schemeClr val="bg1"/>
                </a:solidFill>
              </a:rPr>
              <a:t>(0 to </a:t>
            </a:r>
            <a:r>
              <a:rPr lang="en-US" sz="8000" dirty="0" smtClean="0">
                <a:solidFill>
                  <a:schemeClr val="bg1"/>
                </a:solidFill>
              </a:rPr>
              <a:t>1,000 </a:t>
            </a:r>
            <a:r>
              <a:rPr lang="en-US" sz="8000" dirty="0">
                <a:solidFill>
                  <a:schemeClr val="bg1"/>
                </a:solidFill>
              </a:rPr>
              <a:t>with two decimal </a:t>
            </a:r>
            <a:r>
              <a:rPr lang="en-US" sz="8000" dirty="0" smtClean="0">
                <a:solidFill>
                  <a:schemeClr val="bg1"/>
                </a:solidFill>
              </a:rPr>
              <a:t>places)</a:t>
            </a:r>
          </a:p>
          <a:p>
            <a:pPr lvl="0" algn="l"/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smtClean="0">
                <a:solidFill>
                  <a:schemeClr val="bg1"/>
                </a:solidFill>
              </a:rPr>
              <a:t>		</a:t>
            </a:r>
            <a:r>
              <a:rPr lang="en-US" sz="8000" dirty="0" smtClean="0">
                <a:solidFill>
                  <a:srgbClr val="FF9933"/>
                </a:solidFill>
              </a:rPr>
              <a:t>999.99                		999.99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en-US" sz="8000" dirty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bg1"/>
                </a:solidFill>
              </a:rPr>
              <a:t>Numbers (0 to </a:t>
            </a:r>
            <a:r>
              <a:rPr lang="en-US" sz="8000" dirty="0" smtClean="0">
                <a:solidFill>
                  <a:schemeClr val="bg1"/>
                </a:solidFill>
              </a:rPr>
              <a:t>1,000 </a:t>
            </a:r>
            <a:r>
              <a:rPr lang="en-US" sz="8000" dirty="0">
                <a:solidFill>
                  <a:schemeClr val="bg1"/>
                </a:solidFill>
              </a:rPr>
              <a:t>with two decimal </a:t>
            </a:r>
            <a:r>
              <a:rPr lang="en-US" sz="8000" dirty="0" smtClean="0">
                <a:solidFill>
                  <a:schemeClr val="bg1"/>
                </a:solidFill>
              </a:rPr>
              <a:t>places and currency symbol for 10 major currencies)</a:t>
            </a:r>
          </a:p>
          <a:p>
            <a:pPr lvl="4" algn="l"/>
            <a:endParaRPr lang="en-US" sz="5600" dirty="0">
              <a:solidFill>
                <a:schemeClr val="bg1"/>
              </a:solidFill>
            </a:endParaRPr>
          </a:p>
          <a:p>
            <a:pPr lvl="4" algn="l"/>
            <a:r>
              <a:rPr lang="en-US" sz="8000" dirty="0" smtClean="0">
                <a:solidFill>
                  <a:srgbClr val="FF9933"/>
                </a:solidFill>
              </a:rPr>
              <a:t>€999.99  </a:t>
            </a:r>
            <a:r>
              <a:rPr lang="en-US" sz="8000" dirty="0">
                <a:solidFill>
                  <a:srgbClr val="FF9933"/>
                </a:solidFill>
              </a:rPr>
              <a:t>		</a:t>
            </a:r>
            <a:r>
              <a:rPr lang="en-US" sz="8000" dirty="0" smtClean="0">
                <a:solidFill>
                  <a:srgbClr val="FF9933"/>
                </a:solidFill>
              </a:rPr>
              <a:t>€</a:t>
            </a:r>
            <a:r>
              <a:rPr lang="en-US" sz="8000" dirty="0">
                <a:solidFill>
                  <a:srgbClr val="FF9933"/>
                </a:solidFill>
              </a:rPr>
              <a:t>999.99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IE" sz="8000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IE" sz="8000" dirty="0" smtClean="0">
                <a:solidFill>
                  <a:schemeClr val="bg1"/>
                </a:solidFill>
              </a:rPr>
              <a:t>Text of numbers (0 to 1,000)</a:t>
            </a:r>
          </a:p>
          <a:p>
            <a:pPr lvl="1" algn="l"/>
            <a:r>
              <a:rPr lang="en-IE" sz="8000" dirty="0">
                <a:solidFill>
                  <a:srgbClr val="FF9933"/>
                </a:solidFill>
              </a:rPr>
              <a:t>	</a:t>
            </a:r>
            <a:r>
              <a:rPr lang="en-IE" sz="8000" dirty="0" smtClean="0">
                <a:solidFill>
                  <a:srgbClr val="FF9933"/>
                </a:solidFill>
              </a:rPr>
              <a:t>	sixty five	</a:t>
            </a:r>
            <a:r>
              <a:rPr lang="fr-FR" sz="8000" dirty="0">
                <a:solidFill>
                  <a:srgbClr val="FF9933"/>
                </a:solidFill>
              </a:rPr>
              <a:t>	</a:t>
            </a:r>
            <a:r>
              <a:rPr lang="fr-FR" sz="8000" dirty="0" smtClean="0">
                <a:solidFill>
                  <a:srgbClr val="FF9933"/>
                </a:solidFill>
              </a:rPr>
              <a:t>	soixante-cinq</a:t>
            </a:r>
            <a:endParaRPr lang="en-IE" sz="8000" dirty="0" smtClean="0">
              <a:solidFill>
                <a:srgbClr val="FF9933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en-IE" sz="8000" dirty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IE" sz="8000" dirty="0" smtClean="0">
                <a:solidFill>
                  <a:schemeClr val="bg1"/>
                </a:solidFill>
              </a:rPr>
              <a:t>Text of ordinal numbers (1 to 100)</a:t>
            </a:r>
          </a:p>
          <a:p>
            <a:pPr lvl="1" algn="l"/>
            <a:r>
              <a:rPr lang="en-IE" sz="8000" dirty="0">
                <a:solidFill>
                  <a:srgbClr val="FF9933"/>
                </a:solidFill>
              </a:rPr>
              <a:t>	</a:t>
            </a:r>
            <a:r>
              <a:rPr lang="en-IE" sz="8000" dirty="0" smtClean="0">
                <a:solidFill>
                  <a:srgbClr val="FF9933"/>
                </a:solidFill>
              </a:rPr>
              <a:t>	thirty third	</a:t>
            </a:r>
            <a:r>
              <a:rPr lang="en-IE" sz="8000" dirty="0">
                <a:solidFill>
                  <a:srgbClr val="FF9933"/>
                </a:solidFill>
              </a:rPr>
              <a:t>	</a:t>
            </a:r>
            <a:r>
              <a:rPr lang="en-IE" sz="8000" dirty="0" err="1" smtClean="0">
                <a:solidFill>
                  <a:srgbClr val="FF9933"/>
                </a:solidFill>
              </a:rPr>
              <a:t>trente-troisième</a:t>
            </a:r>
            <a:endParaRPr lang="en-IE" sz="8000" dirty="0" smtClean="0">
              <a:solidFill>
                <a:srgbClr val="FF9933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en-IE" sz="8000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IE" sz="8000" dirty="0" smtClean="0">
                <a:solidFill>
                  <a:schemeClr val="bg1"/>
                </a:solidFill>
              </a:rPr>
              <a:t>Ordinal numbers in figures (1 to 100)</a:t>
            </a:r>
          </a:p>
          <a:p>
            <a:pPr lvl="1" algn="l"/>
            <a:r>
              <a:rPr lang="en-IE" sz="8000" dirty="0">
                <a:solidFill>
                  <a:srgbClr val="FF9933"/>
                </a:solidFill>
              </a:rPr>
              <a:t>	</a:t>
            </a:r>
            <a:r>
              <a:rPr lang="en-IE" sz="8000" dirty="0" smtClean="0">
                <a:solidFill>
                  <a:srgbClr val="FF9933"/>
                </a:solidFill>
              </a:rPr>
              <a:t>	33</a:t>
            </a:r>
            <a:r>
              <a:rPr lang="en-IE" sz="8000" baseline="30000" dirty="0" smtClean="0">
                <a:solidFill>
                  <a:srgbClr val="FF9933"/>
                </a:solidFill>
              </a:rPr>
              <a:t>rd</a:t>
            </a:r>
            <a:r>
              <a:rPr lang="en-IE" sz="8000" dirty="0">
                <a:solidFill>
                  <a:srgbClr val="FF9933"/>
                </a:solidFill>
              </a:rPr>
              <a:t>		</a:t>
            </a:r>
            <a:r>
              <a:rPr lang="en-IE" sz="8000" dirty="0" smtClean="0">
                <a:solidFill>
                  <a:srgbClr val="FF9933"/>
                </a:solidFill>
              </a:rPr>
              <a:t>	33ème</a:t>
            </a:r>
            <a:endParaRPr lang="en-IE" sz="4200" dirty="0">
              <a:solidFill>
                <a:srgbClr val="FF9933"/>
              </a:solidFill>
            </a:endParaRPr>
          </a:p>
          <a:p>
            <a:pPr lvl="0" algn="l"/>
            <a:endParaRPr lang="en-IE" sz="4000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IE" sz="1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788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Numeric terms</a:t>
            </a:r>
            <a:endParaRPr lang="en-IE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892480" cy="5040560"/>
          </a:xfrm>
        </p:spPr>
        <p:txBody>
          <a:bodyPr>
            <a:normAutofit fontScale="62500" lnSpcReduction="2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IE" sz="4000" dirty="0">
                <a:solidFill>
                  <a:schemeClr val="bg1"/>
                </a:solidFill>
              </a:rPr>
              <a:t>T</a:t>
            </a:r>
            <a:r>
              <a:rPr lang="en-IE" sz="4000" dirty="0" smtClean="0">
                <a:solidFill>
                  <a:schemeClr val="bg1"/>
                </a:solidFill>
              </a:rPr>
              <a:t>ext of large numbers (10,000 to 1,000,000,000)</a:t>
            </a:r>
          </a:p>
          <a:p>
            <a:pPr lvl="1" algn="l"/>
            <a:r>
              <a:rPr lang="en-IE" sz="4000" dirty="0" smtClean="0">
                <a:solidFill>
                  <a:srgbClr val="FF9933"/>
                </a:solidFill>
              </a:rPr>
              <a:t>	</a:t>
            </a:r>
            <a:r>
              <a:rPr lang="en-IE" sz="3800" dirty="0" smtClean="0">
                <a:solidFill>
                  <a:srgbClr val="FF9933"/>
                </a:solidFill>
              </a:rPr>
              <a:t>seven billion	</a:t>
            </a:r>
            <a:r>
              <a:rPr lang="fr-FR" sz="3800" dirty="0">
                <a:solidFill>
                  <a:srgbClr val="FF9933"/>
                </a:solidFill>
              </a:rPr>
              <a:t>	</a:t>
            </a:r>
            <a:r>
              <a:rPr lang="fr-FR" sz="3800" dirty="0" smtClean="0">
                <a:solidFill>
                  <a:srgbClr val="FF9933"/>
                </a:solidFill>
              </a:rPr>
              <a:t>sept milliards</a:t>
            </a:r>
            <a:endParaRPr lang="fr-FR" sz="4000" dirty="0" smtClean="0">
              <a:solidFill>
                <a:srgbClr val="FF9933"/>
              </a:solidFill>
            </a:endParaRPr>
          </a:p>
          <a:p>
            <a:pPr lvl="0" algn="l"/>
            <a:endParaRPr lang="en-IE" sz="4000" dirty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IE" sz="4000" dirty="0" smtClean="0">
                <a:solidFill>
                  <a:schemeClr val="bg1"/>
                </a:solidFill>
              </a:rPr>
              <a:t>Large numbers in figures (10,000 to 1,000,000,000)</a:t>
            </a:r>
          </a:p>
          <a:p>
            <a:pPr lvl="1" algn="l"/>
            <a:r>
              <a:rPr lang="en-IE" sz="4000" dirty="0" smtClean="0">
                <a:solidFill>
                  <a:srgbClr val="FF9933"/>
                </a:solidFill>
              </a:rPr>
              <a:t>	</a:t>
            </a:r>
            <a:r>
              <a:rPr lang="en-IE" sz="3800" dirty="0" smtClean="0">
                <a:solidFill>
                  <a:srgbClr val="FF9933"/>
                </a:solidFill>
              </a:rPr>
              <a:t>7,000,000,000      	7,000,000,000</a:t>
            </a:r>
            <a:endParaRPr lang="en-IE" sz="4000" dirty="0" smtClean="0">
              <a:solidFill>
                <a:srgbClr val="FF9933"/>
              </a:solidFill>
            </a:endParaRPr>
          </a:p>
          <a:p>
            <a:pPr lvl="0" algn="l"/>
            <a:endParaRPr lang="en-IE" sz="4000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IE" sz="4000" dirty="0" smtClean="0">
                <a:solidFill>
                  <a:schemeClr val="bg1"/>
                </a:solidFill>
              </a:rPr>
              <a:t>Text of denominations (hundred, thousand, million, billion, trillion)</a:t>
            </a:r>
          </a:p>
          <a:p>
            <a:pPr lvl="1" algn="l"/>
            <a:r>
              <a:rPr lang="en-IE" sz="4000" dirty="0" smtClean="0">
                <a:solidFill>
                  <a:srgbClr val="FF9933"/>
                </a:solidFill>
              </a:rPr>
              <a:t>	</a:t>
            </a:r>
            <a:r>
              <a:rPr lang="en-IE" sz="3800" dirty="0" smtClean="0">
                <a:solidFill>
                  <a:srgbClr val="FF9933"/>
                </a:solidFill>
              </a:rPr>
              <a:t>billion			milliards</a:t>
            </a:r>
            <a:endParaRPr lang="en-IE" sz="4000" dirty="0" smtClean="0">
              <a:solidFill>
                <a:srgbClr val="FF9933"/>
              </a:solidFill>
            </a:endParaRPr>
          </a:p>
          <a:p>
            <a:pPr lvl="0" algn="l"/>
            <a:endParaRPr lang="en-IE" sz="4000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IE" sz="4000" dirty="0" smtClean="0">
                <a:solidFill>
                  <a:schemeClr val="bg1"/>
                </a:solidFill>
              </a:rPr>
              <a:t>Denominations in figures (‘000; ‘000,000; ‘000,000,000; ‘000,000,000,000)</a:t>
            </a:r>
          </a:p>
          <a:p>
            <a:pPr lvl="1" algn="l"/>
            <a:r>
              <a:rPr lang="en-IE" sz="4000" dirty="0" smtClean="0">
                <a:solidFill>
                  <a:srgbClr val="FF9933"/>
                </a:solidFill>
              </a:rPr>
              <a:t>	‘</a:t>
            </a:r>
            <a:r>
              <a:rPr lang="en-IE" sz="3800" dirty="0" smtClean="0">
                <a:solidFill>
                  <a:srgbClr val="FF9933"/>
                </a:solidFill>
              </a:rPr>
              <a:t>000                               ‘000</a:t>
            </a:r>
            <a:endParaRPr lang="en-IE" sz="4000" dirty="0">
              <a:solidFill>
                <a:srgbClr val="FF9933"/>
              </a:solidFill>
            </a:endParaRPr>
          </a:p>
          <a:p>
            <a:pPr lvl="0" algn="l"/>
            <a:endParaRPr lang="en-IE" sz="4000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IE" sz="1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789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Numeric terms (cont’d)</a:t>
            </a:r>
            <a:endParaRPr lang="en-IE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892480" cy="5040560"/>
          </a:xfrm>
        </p:spPr>
        <p:txBody>
          <a:bodyPr>
            <a:normAutofit fontScale="92500" lnSpcReduction="1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Text </a:t>
            </a:r>
            <a:r>
              <a:rPr lang="en-US" sz="2800" dirty="0">
                <a:solidFill>
                  <a:schemeClr val="bg1"/>
                </a:solidFill>
              </a:rPr>
              <a:t>of percentages (1 to </a:t>
            </a:r>
            <a:r>
              <a:rPr lang="en-US" sz="2800" dirty="0" smtClean="0">
                <a:solidFill>
                  <a:schemeClr val="bg1"/>
                </a:solidFill>
              </a:rPr>
              <a:t>1000</a:t>
            </a:r>
            <a:r>
              <a:rPr lang="en-US" sz="2800" dirty="0">
                <a:solidFill>
                  <a:schemeClr val="bg1"/>
                </a:solidFill>
              </a:rPr>
              <a:t>; </a:t>
            </a:r>
            <a:r>
              <a:rPr lang="en-US" sz="2800" dirty="0" smtClean="0">
                <a:solidFill>
                  <a:schemeClr val="bg1"/>
                </a:solidFill>
              </a:rPr>
              <a:t>no decimals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pPr lvl="1" algn="l"/>
            <a:r>
              <a:rPr lang="en-US" dirty="0" smtClean="0">
                <a:solidFill>
                  <a:srgbClr val="FF9933"/>
                </a:solidFill>
              </a:rPr>
              <a:t>	Twenty </a:t>
            </a:r>
            <a:r>
              <a:rPr lang="en-US" dirty="0">
                <a:solidFill>
                  <a:srgbClr val="FF9933"/>
                </a:solidFill>
              </a:rPr>
              <a:t>percent	</a:t>
            </a:r>
            <a:r>
              <a:rPr lang="en-US" dirty="0" err="1" smtClean="0">
                <a:solidFill>
                  <a:srgbClr val="FF9933"/>
                </a:solidFill>
              </a:rPr>
              <a:t>Vingt</a:t>
            </a:r>
            <a:r>
              <a:rPr lang="en-US" dirty="0" smtClean="0">
                <a:solidFill>
                  <a:srgbClr val="FF9933"/>
                </a:solidFill>
              </a:rPr>
              <a:t> </a:t>
            </a:r>
            <a:r>
              <a:rPr lang="en-US" dirty="0">
                <a:solidFill>
                  <a:srgbClr val="FF9933"/>
                </a:solidFill>
              </a:rPr>
              <a:t>pour cent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Percentages in </a:t>
            </a:r>
            <a:r>
              <a:rPr lang="en-US" sz="2800" dirty="0" smtClean="0">
                <a:solidFill>
                  <a:schemeClr val="bg1"/>
                </a:solidFill>
              </a:rPr>
              <a:t>numbers (up to 100%; two decimals)</a:t>
            </a:r>
            <a:endParaRPr lang="en-US" sz="2800" dirty="0">
              <a:solidFill>
                <a:schemeClr val="bg1"/>
              </a:solidFill>
            </a:endParaRPr>
          </a:p>
          <a:p>
            <a:pPr lvl="1" algn="l"/>
            <a:r>
              <a:rPr lang="en-US" dirty="0" smtClean="0">
                <a:solidFill>
                  <a:srgbClr val="FF9933"/>
                </a:solidFill>
              </a:rPr>
              <a:t>	25.22</a:t>
            </a:r>
            <a:r>
              <a:rPr lang="en-US" dirty="0">
                <a:solidFill>
                  <a:srgbClr val="FF9933"/>
                </a:solidFill>
              </a:rPr>
              <a:t>%		25.22%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Text of </a:t>
            </a:r>
            <a:r>
              <a:rPr lang="en-US" sz="2800" dirty="0" smtClean="0">
                <a:solidFill>
                  <a:schemeClr val="bg1"/>
                </a:solidFill>
              </a:rPr>
              <a:t>fractions (87)</a:t>
            </a:r>
            <a:endParaRPr lang="en-US" sz="2800" dirty="0">
              <a:solidFill>
                <a:schemeClr val="bg1"/>
              </a:solidFill>
            </a:endParaRPr>
          </a:p>
          <a:p>
            <a:pPr lvl="1" algn="l"/>
            <a:r>
              <a:rPr lang="en-US" dirty="0" smtClean="0">
                <a:solidFill>
                  <a:srgbClr val="FF9933"/>
                </a:solidFill>
              </a:rPr>
              <a:t>	One </a:t>
            </a:r>
            <a:r>
              <a:rPr lang="en-US" dirty="0">
                <a:solidFill>
                  <a:srgbClr val="FF9933"/>
                </a:solidFill>
              </a:rPr>
              <a:t>fifth		Un </a:t>
            </a:r>
            <a:r>
              <a:rPr lang="en-US" dirty="0" err="1">
                <a:solidFill>
                  <a:srgbClr val="FF9933"/>
                </a:solidFill>
              </a:rPr>
              <a:t>cinquième</a:t>
            </a:r>
            <a:endParaRPr lang="en-US" dirty="0">
              <a:solidFill>
                <a:srgbClr val="FF9933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Fractions in numbers (87)</a:t>
            </a:r>
          </a:p>
          <a:p>
            <a:pPr lvl="1" algn="l"/>
            <a:r>
              <a:rPr lang="en-IE" dirty="0" smtClean="0">
                <a:solidFill>
                  <a:srgbClr val="FF9933"/>
                </a:solidFill>
              </a:rPr>
              <a:t>	1/5			1/5</a:t>
            </a:r>
            <a:endParaRPr lang="en-IE" dirty="0">
              <a:solidFill>
                <a:srgbClr val="FF993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217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Numeric terms (cont’d)</a:t>
            </a:r>
            <a:endParaRPr lang="en-IE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892480" cy="5040560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Numbers denoted with a k for 000s</a:t>
            </a:r>
          </a:p>
          <a:p>
            <a:pPr lvl="1" algn="l"/>
            <a:r>
              <a:rPr lang="en-GB" sz="2400" dirty="0" smtClean="0">
                <a:solidFill>
                  <a:schemeClr val="bg1"/>
                </a:solidFill>
              </a:rPr>
              <a:t>	</a:t>
            </a:r>
            <a:r>
              <a:rPr lang="en-GB" sz="2400" dirty="0" smtClean="0">
                <a:solidFill>
                  <a:srgbClr val="FF9933"/>
                </a:solidFill>
              </a:rPr>
              <a:t>525k				525k</a:t>
            </a:r>
            <a:r>
              <a:rPr lang="en-GB" sz="2400" dirty="0" smtClean="0">
                <a:solidFill>
                  <a:schemeClr val="bg1"/>
                </a:solidFill>
              </a:rPr>
              <a:t>			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Roman numerals (1 to 1,000)</a:t>
            </a:r>
          </a:p>
          <a:p>
            <a:pPr lvl="1" algn="l"/>
            <a:r>
              <a:rPr lang="en-GB" sz="2400" dirty="0" smtClean="0">
                <a:solidFill>
                  <a:schemeClr val="bg1"/>
                </a:solidFill>
              </a:rPr>
              <a:t>	</a:t>
            </a:r>
            <a:r>
              <a:rPr lang="en-GB" sz="2400" dirty="0" smtClean="0">
                <a:solidFill>
                  <a:srgbClr val="FF9933"/>
                </a:solidFill>
              </a:rPr>
              <a:t>(</a:t>
            </a:r>
            <a:r>
              <a:rPr lang="en-GB" sz="2400" dirty="0">
                <a:solidFill>
                  <a:srgbClr val="FF9933"/>
                </a:solidFill>
              </a:rPr>
              <a:t>CXCVIII)			(CXCVIII</a:t>
            </a:r>
            <a:r>
              <a:rPr lang="en-GB" sz="2400" dirty="0" smtClean="0">
                <a:solidFill>
                  <a:srgbClr val="FF9933"/>
                </a:solidFill>
              </a:rPr>
              <a:t>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Currencies (names, codes &amp; symbols)</a:t>
            </a:r>
          </a:p>
          <a:p>
            <a:pPr lvl="0" algn="l"/>
            <a:r>
              <a:rPr lang="en-GB" sz="2800" dirty="0">
                <a:solidFill>
                  <a:schemeClr val="bg1"/>
                </a:solidFill>
              </a:rPr>
              <a:t>	</a:t>
            </a:r>
            <a:r>
              <a:rPr lang="en-GB" sz="2800" dirty="0" smtClean="0">
                <a:solidFill>
                  <a:srgbClr val="FF9933"/>
                </a:solidFill>
              </a:rPr>
              <a:t>Qatar riyal  		</a:t>
            </a:r>
            <a:r>
              <a:rPr lang="en-GB" sz="2800" dirty="0">
                <a:solidFill>
                  <a:srgbClr val="FF9933"/>
                </a:solidFill>
              </a:rPr>
              <a:t>	</a:t>
            </a:r>
            <a:r>
              <a:rPr lang="en-GB" sz="2800" dirty="0" smtClean="0">
                <a:solidFill>
                  <a:srgbClr val="FF9933"/>
                </a:solidFill>
              </a:rPr>
              <a:t>Katar-Riyal</a:t>
            </a:r>
          </a:p>
          <a:p>
            <a:pPr lvl="0" algn="l"/>
            <a:r>
              <a:rPr lang="en-GB" sz="2800" dirty="0">
                <a:solidFill>
                  <a:srgbClr val="FF9933"/>
                </a:solidFill>
              </a:rPr>
              <a:t>	QAR		</a:t>
            </a:r>
            <a:r>
              <a:rPr lang="en-GB" sz="2800" dirty="0" smtClean="0">
                <a:solidFill>
                  <a:srgbClr val="FF9933"/>
                </a:solidFill>
              </a:rPr>
              <a:t>		QAR</a:t>
            </a:r>
          </a:p>
          <a:p>
            <a:pPr lvl="0" algn="l"/>
            <a:r>
              <a:rPr lang="en-GB" sz="2800" dirty="0">
                <a:solidFill>
                  <a:srgbClr val="FF9933"/>
                </a:solidFill>
              </a:rPr>
              <a:t>	</a:t>
            </a:r>
            <a:r>
              <a:rPr lang="ar-AE" sz="2800" dirty="0" smtClean="0">
                <a:solidFill>
                  <a:srgbClr val="FF9933"/>
                </a:solidFill>
              </a:rPr>
              <a:t>﷼</a:t>
            </a:r>
            <a:r>
              <a:rPr lang="en-US" sz="2800" dirty="0" smtClean="0">
                <a:solidFill>
                  <a:srgbClr val="FF9933"/>
                </a:solidFill>
              </a:rPr>
              <a:t>				</a:t>
            </a:r>
            <a:r>
              <a:rPr lang="ar-AE" sz="2800" dirty="0">
                <a:solidFill>
                  <a:srgbClr val="FF9933"/>
                </a:solidFill>
              </a:rPr>
              <a:t>﷼</a:t>
            </a:r>
            <a:endParaRPr lang="en-GB" sz="2800" dirty="0" smtClean="0">
              <a:solidFill>
                <a:srgbClr val="FF9933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lvl="0" algn="l"/>
            <a:endParaRPr lang="en-GB" sz="2800" dirty="0" smtClean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300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Numeric terms (cont’d)</a:t>
            </a:r>
            <a:endParaRPr lang="en-IE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892480" cy="5040560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Days of the week</a:t>
            </a:r>
          </a:p>
          <a:p>
            <a:pPr lvl="1" algn="l"/>
            <a:r>
              <a:rPr lang="en-GB" sz="2400" dirty="0" smtClean="0">
                <a:solidFill>
                  <a:srgbClr val="FF9933"/>
                </a:solidFill>
              </a:rPr>
              <a:t>	</a:t>
            </a:r>
            <a:r>
              <a:rPr lang="en-GB" sz="2400" dirty="0" err="1" smtClean="0">
                <a:solidFill>
                  <a:srgbClr val="FF9933"/>
                </a:solidFill>
              </a:rPr>
              <a:t>thursday</a:t>
            </a:r>
            <a:r>
              <a:rPr lang="en-GB" sz="2400" dirty="0">
                <a:solidFill>
                  <a:srgbClr val="FF9933"/>
                </a:solidFill>
              </a:rPr>
              <a:t>		</a:t>
            </a:r>
            <a:r>
              <a:rPr lang="en-GB" sz="2400" dirty="0" err="1">
                <a:solidFill>
                  <a:srgbClr val="FF9933"/>
                </a:solidFill>
              </a:rPr>
              <a:t>jeudi</a:t>
            </a:r>
            <a:endParaRPr lang="en-GB" sz="2400" dirty="0">
              <a:solidFill>
                <a:srgbClr val="FF9933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Months</a:t>
            </a:r>
          </a:p>
          <a:p>
            <a:pPr lvl="1" algn="l"/>
            <a:r>
              <a:rPr lang="en-GB" sz="2400" dirty="0" smtClean="0">
                <a:solidFill>
                  <a:srgbClr val="FF9933"/>
                </a:solidFill>
              </a:rPr>
              <a:t>	</a:t>
            </a:r>
            <a:r>
              <a:rPr lang="en-GB" sz="2400" dirty="0" err="1" smtClean="0">
                <a:solidFill>
                  <a:srgbClr val="FF9933"/>
                </a:solidFill>
              </a:rPr>
              <a:t>september</a:t>
            </a:r>
            <a:r>
              <a:rPr lang="en-GB" sz="2400" dirty="0">
                <a:solidFill>
                  <a:srgbClr val="FF9933"/>
                </a:solidFill>
              </a:rPr>
              <a:t>		</a:t>
            </a:r>
            <a:r>
              <a:rPr lang="en-GB" sz="2400" dirty="0" err="1">
                <a:solidFill>
                  <a:srgbClr val="FF9933"/>
                </a:solidFill>
              </a:rPr>
              <a:t>septembre</a:t>
            </a:r>
            <a:endParaRPr lang="en-GB" sz="2400" dirty="0">
              <a:solidFill>
                <a:srgbClr val="FF9933"/>
              </a:solidFill>
            </a:endParaRPr>
          </a:p>
          <a:p>
            <a:pPr lvl="1" algn="l"/>
            <a:endParaRPr lang="en-GB" sz="2400" dirty="0" smtClean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Time</a:t>
            </a:r>
          </a:p>
          <a:p>
            <a:pPr lvl="0" algn="l"/>
            <a:r>
              <a:rPr lang="en-GB" sz="2800" dirty="0">
                <a:solidFill>
                  <a:schemeClr val="bg1"/>
                </a:solidFill>
              </a:rPr>
              <a:t>	</a:t>
            </a:r>
            <a:r>
              <a:rPr lang="en-GB" sz="2400" dirty="0">
                <a:solidFill>
                  <a:srgbClr val="FF9933"/>
                </a:solidFill>
              </a:rPr>
              <a:t>9:18 PM		</a:t>
            </a:r>
            <a:r>
              <a:rPr lang="en-GB" sz="2400" dirty="0" smtClean="0">
                <a:solidFill>
                  <a:srgbClr val="FF9933"/>
                </a:solidFill>
              </a:rPr>
              <a:t>21h18</a:t>
            </a:r>
          </a:p>
          <a:p>
            <a:pPr lvl="0" algn="l"/>
            <a:r>
              <a:rPr lang="en-GB" sz="2400" dirty="0">
                <a:solidFill>
                  <a:srgbClr val="FF9933"/>
                </a:solidFill>
              </a:rPr>
              <a:t>	9:18		</a:t>
            </a:r>
            <a:r>
              <a:rPr lang="en-GB" sz="2400" dirty="0" smtClean="0">
                <a:solidFill>
                  <a:srgbClr val="FF9933"/>
                </a:solidFill>
              </a:rPr>
              <a:t>	9h18</a:t>
            </a:r>
            <a:endParaRPr lang="en-GB" sz="2400" dirty="0">
              <a:solidFill>
                <a:srgbClr val="FF9933"/>
              </a:solidFill>
            </a:endParaRPr>
          </a:p>
          <a:p>
            <a:pPr lvl="0" algn="l"/>
            <a:endParaRPr lang="en-GB" sz="2400" dirty="0">
              <a:solidFill>
                <a:srgbClr val="FF9933"/>
              </a:solidFill>
            </a:endParaRPr>
          </a:p>
          <a:p>
            <a:pPr lvl="0" algn="l"/>
            <a:endParaRPr lang="en-GB" sz="2800" dirty="0" smtClean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3807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Economic domain sample numbers</a:t>
            </a:r>
            <a:endParaRPr lang="en-IE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892480" cy="5040560"/>
          </a:xfrm>
        </p:spPr>
        <p:txBody>
          <a:bodyPr>
            <a:normAutofit/>
          </a:bodyPr>
          <a:lstStyle/>
          <a:p>
            <a:pPr lvl="0" algn="l"/>
            <a:r>
              <a:rPr lang="en-US" sz="2400" dirty="0" smtClean="0">
                <a:solidFill>
                  <a:schemeClr val="bg1"/>
                </a:solidFill>
              </a:rPr>
              <a:t>     </a:t>
            </a:r>
          </a:p>
          <a:p>
            <a:pPr lvl="0" algn="l"/>
            <a:r>
              <a:rPr lang="en-US" sz="2400" dirty="0" smtClean="0">
                <a:solidFill>
                  <a:schemeClr val="bg1"/>
                </a:solidFill>
              </a:rPr>
              <a:t>Terms </a:t>
            </a:r>
            <a:r>
              <a:rPr lang="en-US" sz="2400" dirty="0">
                <a:solidFill>
                  <a:schemeClr val="bg1"/>
                </a:solidFill>
              </a:rPr>
              <a:t>beginning with:	</a:t>
            </a:r>
            <a:r>
              <a:rPr lang="en-US" sz="2400" dirty="0" smtClean="0">
                <a:solidFill>
                  <a:schemeClr val="bg1"/>
                </a:solidFill>
              </a:rPr>
              <a:t>   French  German  Spanish</a:t>
            </a:r>
            <a:endParaRPr lang="en-US" sz="2400" dirty="0">
              <a:solidFill>
                <a:schemeClr val="bg1"/>
              </a:solidFill>
            </a:endParaRPr>
          </a:p>
          <a:p>
            <a:pPr lvl="0" algn="l"/>
            <a:r>
              <a:rPr lang="en-US" sz="2400" dirty="0" smtClean="0">
                <a:solidFill>
                  <a:schemeClr val="bg1"/>
                </a:solidFill>
              </a:rPr>
              <a:t>     Capital</a:t>
            </a:r>
            <a:r>
              <a:rPr lang="en-US" sz="2400" dirty="0">
                <a:solidFill>
                  <a:schemeClr val="bg1"/>
                </a:solidFill>
              </a:rPr>
              <a:t>	                 </a:t>
            </a:r>
            <a:r>
              <a:rPr lang="en-US" sz="2400" dirty="0" smtClean="0">
                <a:solidFill>
                  <a:schemeClr val="bg1"/>
                </a:solidFill>
              </a:rPr>
              <a:t>335</a:t>
            </a:r>
            <a:r>
              <a:rPr lang="en-US" sz="2400" dirty="0">
                <a:solidFill>
                  <a:schemeClr val="bg1"/>
                </a:solidFill>
              </a:rPr>
              <a:t>	    361	      </a:t>
            </a:r>
            <a:r>
              <a:rPr lang="en-US" sz="2400" dirty="0" smtClean="0">
                <a:solidFill>
                  <a:schemeClr val="bg1"/>
                </a:solidFill>
              </a:rPr>
              <a:t> 395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 algn="l"/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Bank</a:t>
            </a:r>
            <a:r>
              <a:rPr lang="en-US" sz="2400" dirty="0">
                <a:solidFill>
                  <a:schemeClr val="bg1"/>
                </a:solidFill>
              </a:rPr>
              <a:t>	                 </a:t>
            </a:r>
            <a:r>
              <a:rPr lang="en-US" sz="2400" dirty="0" smtClean="0">
                <a:solidFill>
                  <a:schemeClr val="bg1"/>
                </a:solidFill>
              </a:rPr>
              <a:t>245</a:t>
            </a:r>
            <a:r>
              <a:rPr lang="en-US" sz="2400" dirty="0">
                <a:solidFill>
                  <a:schemeClr val="bg1"/>
                </a:solidFill>
              </a:rPr>
              <a:t>	    314	      </a:t>
            </a:r>
            <a:r>
              <a:rPr lang="en-US" sz="2400" dirty="0" smtClean="0">
                <a:solidFill>
                  <a:schemeClr val="bg1"/>
                </a:solidFill>
              </a:rPr>
              <a:t> 302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</a:p>
          <a:p>
            <a:pPr lvl="0" algn="l"/>
            <a:r>
              <a:rPr lang="en-US" sz="2400" dirty="0" smtClean="0">
                <a:solidFill>
                  <a:schemeClr val="bg1"/>
                </a:solidFill>
              </a:rPr>
              <a:t>     Econ</a:t>
            </a:r>
            <a:r>
              <a:rPr lang="en-US" sz="2400" dirty="0">
                <a:solidFill>
                  <a:schemeClr val="bg1"/>
                </a:solidFill>
              </a:rPr>
              <a:t>	                 </a:t>
            </a:r>
            <a:r>
              <a:rPr lang="en-US" sz="2400" dirty="0" smtClean="0">
                <a:solidFill>
                  <a:schemeClr val="bg1"/>
                </a:solidFill>
              </a:rPr>
              <a:t>300</a:t>
            </a:r>
            <a:r>
              <a:rPr lang="en-US" sz="2400" dirty="0">
                <a:solidFill>
                  <a:schemeClr val="bg1"/>
                </a:solidFill>
              </a:rPr>
              <a:t>	    </a:t>
            </a:r>
            <a:r>
              <a:rPr lang="en-US" sz="2400" dirty="0" smtClean="0">
                <a:solidFill>
                  <a:schemeClr val="bg1"/>
                </a:solidFill>
              </a:rPr>
              <a:t>301</a:t>
            </a:r>
            <a:r>
              <a:rPr lang="en-US" sz="2400" dirty="0">
                <a:solidFill>
                  <a:schemeClr val="bg1"/>
                </a:solidFill>
              </a:rPr>
              <a:t>	     </a:t>
            </a:r>
            <a:r>
              <a:rPr lang="en-US" sz="2400" dirty="0" smtClean="0">
                <a:solidFill>
                  <a:schemeClr val="bg1"/>
                </a:solidFill>
              </a:rPr>
              <a:t>  240</a:t>
            </a:r>
          </a:p>
          <a:p>
            <a:pPr lvl="0" algn="l"/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Currency                      159        191         146</a:t>
            </a:r>
          </a:p>
          <a:p>
            <a:pPr lvl="0" algn="l"/>
            <a:r>
              <a:rPr lang="en-US" sz="2400" dirty="0" smtClean="0">
                <a:solidFill>
                  <a:schemeClr val="bg1"/>
                </a:solidFill>
              </a:rPr>
              <a:t>         </a:t>
            </a:r>
          </a:p>
          <a:p>
            <a:pPr lvl="0" algn="l"/>
            <a:endParaRPr lang="en-US" sz="1200" dirty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592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9751"/>
            <a:ext cx="7772400" cy="729010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LinguaFin Profile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Between 34,000 </a:t>
            </a:r>
            <a:r>
              <a:rPr lang="en-GB" sz="2400" dirty="0">
                <a:solidFill>
                  <a:schemeClr val="bg1"/>
                </a:solidFill>
              </a:rPr>
              <a:t>and </a:t>
            </a:r>
            <a:r>
              <a:rPr lang="en-GB" sz="2400" dirty="0" smtClean="0">
                <a:solidFill>
                  <a:schemeClr val="bg1"/>
                </a:solidFill>
              </a:rPr>
              <a:t>100,000+ </a:t>
            </a:r>
            <a:r>
              <a:rPr lang="en-GB" sz="2400" dirty="0">
                <a:solidFill>
                  <a:schemeClr val="bg1"/>
                </a:solidFill>
              </a:rPr>
              <a:t>terms </a:t>
            </a:r>
            <a:r>
              <a:rPr lang="en-GB" sz="2400" dirty="0" smtClean="0">
                <a:solidFill>
                  <a:schemeClr val="bg1"/>
                </a:solidFill>
              </a:rPr>
              <a:t>(excl. numeric terms) in non-English </a:t>
            </a:r>
            <a:r>
              <a:rPr lang="en-GB" sz="2400" dirty="0">
                <a:solidFill>
                  <a:schemeClr val="bg1"/>
                </a:solidFill>
              </a:rPr>
              <a:t>languages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7</a:t>
            </a:r>
            <a:r>
              <a:rPr lang="en-GB" sz="2400" dirty="0" smtClean="0">
                <a:solidFill>
                  <a:schemeClr val="bg1"/>
                </a:solidFill>
              </a:rPr>
              <a:t> languages including English</a:t>
            </a:r>
            <a:endParaRPr lang="en-GB" sz="24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5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r>
              <a:rPr lang="en-IE" sz="2400" dirty="0" smtClean="0">
                <a:solidFill>
                  <a:schemeClr val="bg1"/>
                </a:solidFill>
              </a:rPr>
              <a:t>language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r>
              <a:rPr lang="en-IE" sz="2400" dirty="0" smtClean="0">
                <a:solidFill>
                  <a:schemeClr val="bg1"/>
                </a:solidFill>
              </a:rPr>
              <a:t>variants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Includes taxonomy terms</a:t>
            </a:r>
            <a:endParaRPr lang="en-IE" sz="24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92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19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Sample phrase numbers</a:t>
            </a:r>
            <a:endParaRPr lang="en-IE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892480" cy="5040560"/>
          </a:xfrm>
        </p:spPr>
        <p:txBody>
          <a:bodyPr>
            <a:normAutofit/>
          </a:bodyPr>
          <a:lstStyle/>
          <a:p>
            <a:pPr lvl="0" algn="l"/>
            <a:r>
              <a:rPr lang="en-US" sz="2400" dirty="0" smtClean="0">
                <a:solidFill>
                  <a:schemeClr val="bg1"/>
                </a:solidFill>
              </a:rPr>
              <a:t>     </a:t>
            </a:r>
          </a:p>
          <a:p>
            <a:pPr lvl="0" algn="l"/>
            <a:r>
              <a:rPr lang="en-US" sz="2400" dirty="0" smtClean="0">
                <a:solidFill>
                  <a:schemeClr val="bg1"/>
                </a:solidFill>
              </a:rPr>
              <a:t>Terms </a:t>
            </a:r>
            <a:r>
              <a:rPr lang="en-US" sz="2400" dirty="0">
                <a:solidFill>
                  <a:schemeClr val="bg1"/>
                </a:solidFill>
              </a:rPr>
              <a:t>beginning with:	</a:t>
            </a:r>
            <a:r>
              <a:rPr lang="en-US" sz="2400" dirty="0" smtClean="0">
                <a:solidFill>
                  <a:schemeClr val="bg1"/>
                </a:solidFill>
              </a:rPr>
              <a:t>   French  German  Spanish</a:t>
            </a:r>
            <a:endParaRPr lang="en-US" sz="2400" dirty="0">
              <a:solidFill>
                <a:schemeClr val="bg1"/>
              </a:solidFill>
            </a:endParaRPr>
          </a:p>
          <a:p>
            <a:pPr lvl="0" algn="l"/>
            <a:r>
              <a:rPr lang="en-US" sz="2400" dirty="0" smtClean="0">
                <a:solidFill>
                  <a:schemeClr val="bg1"/>
                </a:solidFill>
              </a:rPr>
              <a:t>     </a:t>
            </a:r>
            <a:r>
              <a:rPr lang="en-US" sz="2400" dirty="0">
                <a:solidFill>
                  <a:schemeClr val="bg1"/>
                </a:solidFill>
              </a:rPr>
              <a:t>For …….	         </a:t>
            </a:r>
            <a:r>
              <a:rPr lang="en-US" sz="2400" dirty="0" smtClean="0">
                <a:solidFill>
                  <a:schemeClr val="bg1"/>
                </a:solidFill>
              </a:rPr>
              <a:t>        222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    126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       180</a:t>
            </a:r>
            <a:endParaRPr lang="en-US" sz="2400" dirty="0">
              <a:solidFill>
                <a:schemeClr val="bg1"/>
              </a:solidFill>
            </a:endParaRPr>
          </a:p>
          <a:p>
            <a:pPr lvl="0" algn="l"/>
            <a:r>
              <a:rPr lang="en-US" sz="2400" dirty="0" smtClean="0">
                <a:solidFill>
                  <a:schemeClr val="bg1"/>
                </a:solidFill>
              </a:rPr>
              <a:t>     Be </a:t>
            </a:r>
            <a:r>
              <a:rPr lang="en-US" sz="2400" dirty="0">
                <a:solidFill>
                  <a:schemeClr val="bg1"/>
                </a:solidFill>
              </a:rPr>
              <a:t>……..(to)   </a:t>
            </a:r>
            <a:r>
              <a:rPr lang="en-US" sz="2400" dirty="0" smtClean="0">
                <a:solidFill>
                  <a:schemeClr val="bg1"/>
                </a:solidFill>
              </a:rPr>
              <a:t>               154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      91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       191</a:t>
            </a:r>
          </a:p>
          <a:p>
            <a:pPr lvl="0" algn="l"/>
            <a:r>
              <a:rPr lang="en-US" sz="2400" dirty="0" smtClean="0">
                <a:solidFill>
                  <a:schemeClr val="bg1"/>
                </a:solidFill>
              </a:rPr>
              <a:t>     In ………	                 521       336	       527</a:t>
            </a:r>
          </a:p>
          <a:p>
            <a:pPr lvl="0" algn="l"/>
            <a:r>
              <a:rPr lang="en-US" sz="2400" dirty="0" smtClean="0">
                <a:solidFill>
                  <a:schemeClr val="bg1"/>
                </a:solidFill>
              </a:rPr>
              <a:t>     </a:t>
            </a:r>
            <a:r>
              <a:rPr lang="en-US" sz="2400" dirty="0">
                <a:solidFill>
                  <a:schemeClr val="bg1"/>
                </a:solidFill>
              </a:rPr>
              <a:t>O</a:t>
            </a:r>
            <a:r>
              <a:rPr lang="en-US" sz="2400" dirty="0" smtClean="0">
                <a:solidFill>
                  <a:schemeClr val="bg1"/>
                </a:solidFill>
              </a:rPr>
              <a:t>n </a:t>
            </a:r>
            <a:r>
              <a:rPr lang="en-US" sz="2400" dirty="0">
                <a:solidFill>
                  <a:schemeClr val="bg1"/>
                </a:solidFill>
              </a:rPr>
              <a:t>……..	         </a:t>
            </a:r>
            <a:r>
              <a:rPr lang="en-US" sz="2400" dirty="0" smtClean="0">
                <a:solidFill>
                  <a:schemeClr val="bg1"/>
                </a:solidFill>
              </a:rPr>
              <a:t>        162         93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       170</a:t>
            </a:r>
          </a:p>
          <a:p>
            <a:pPr lvl="0" algn="l"/>
            <a:r>
              <a:rPr lang="en-US" sz="2400" dirty="0">
                <a:solidFill>
                  <a:schemeClr val="bg1"/>
                </a:solidFill>
              </a:rPr>
              <a:t>     </a:t>
            </a:r>
            <a:r>
              <a:rPr lang="en-US" sz="2400" dirty="0" smtClean="0">
                <a:solidFill>
                  <a:schemeClr val="bg1"/>
                </a:solidFill>
              </a:rPr>
              <a:t>Any ……                          </a:t>
            </a:r>
            <a:r>
              <a:rPr lang="en-US" sz="2400" dirty="0">
                <a:solidFill>
                  <a:schemeClr val="bg1"/>
                </a:solidFill>
              </a:rPr>
              <a:t>58          26            53</a:t>
            </a:r>
          </a:p>
          <a:p>
            <a:pPr lvl="0" algn="l"/>
            <a:r>
              <a:rPr lang="en-US" sz="2400" dirty="0">
                <a:solidFill>
                  <a:schemeClr val="bg1"/>
                </a:solidFill>
              </a:rPr>
              <a:t>     May </a:t>
            </a:r>
            <a:r>
              <a:rPr lang="en-US" sz="2400" dirty="0" smtClean="0">
                <a:solidFill>
                  <a:schemeClr val="bg1"/>
                </a:solidFill>
              </a:rPr>
              <a:t>……                         73          </a:t>
            </a:r>
            <a:r>
              <a:rPr lang="en-US" sz="2400" dirty="0">
                <a:solidFill>
                  <a:schemeClr val="bg1"/>
                </a:solidFill>
              </a:rPr>
              <a:t>13          164</a:t>
            </a:r>
          </a:p>
          <a:p>
            <a:pPr lvl="0" algn="l"/>
            <a:r>
              <a:rPr lang="en-US" sz="2400" dirty="0">
                <a:solidFill>
                  <a:schemeClr val="bg1"/>
                </a:solidFill>
              </a:rPr>
              <a:t>     If </a:t>
            </a:r>
            <a:r>
              <a:rPr lang="en-US" sz="2400" dirty="0" smtClean="0">
                <a:solidFill>
                  <a:schemeClr val="bg1"/>
                </a:solidFill>
              </a:rPr>
              <a:t>……                            201        </a:t>
            </a:r>
            <a:r>
              <a:rPr lang="en-US" sz="2400" dirty="0">
                <a:solidFill>
                  <a:schemeClr val="bg1"/>
                </a:solidFill>
              </a:rPr>
              <a:t>133          134</a:t>
            </a:r>
          </a:p>
          <a:p>
            <a:pPr lvl="0" algn="l"/>
            <a:r>
              <a:rPr lang="en-US" sz="2400" dirty="0">
                <a:solidFill>
                  <a:schemeClr val="bg1"/>
                </a:solidFill>
              </a:rPr>
              <a:t>     Will {verb</a:t>
            </a:r>
            <a:r>
              <a:rPr lang="en-US" sz="2400" dirty="0" smtClean="0">
                <a:solidFill>
                  <a:schemeClr val="bg1"/>
                </a:solidFill>
              </a:rPr>
              <a:t>} ……             </a:t>
            </a:r>
            <a:r>
              <a:rPr lang="en-US" sz="2400" dirty="0">
                <a:solidFill>
                  <a:schemeClr val="bg1"/>
                </a:solidFill>
              </a:rPr>
              <a:t>65           27            </a:t>
            </a:r>
            <a:r>
              <a:rPr lang="en-US" sz="2400" dirty="0" smtClean="0">
                <a:solidFill>
                  <a:schemeClr val="bg1"/>
                </a:solidFill>
              </a:rPr>
              <a:t>98</a:t>
            </a:r>
            <a:endParaRPr lang="en-US" sz="2400" dirty="0">
              <a:solidFill>
                <a:schemeClr val="bg1"/>
              </a:solidFill>
            </a:endParaRPr>
          </a:p>
          <a:p>
            <a:pPr lvl="0" algn="l"/>
            <a:endParaRPr lang="en-US" sz="2400" dirty="0">
              <a:solidFill>
                <a:schemeClr val="bg1"/>
              </a:solidFill>
            </a:endParaRPr>
          </a:p>
          <a:p>
            <a:pPr lvl="0" algn="l"/>
            <a:endParaRPr lang="en-GB" sz="1200" dirty="0" smtClean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002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>
            <a:no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/>
            </a:r>
            <a:br>
              <a:rPr lang="en-IE" dirty="0" smtClean="0">
                <a:solidFill>
                  <a:schemeClr val="bg1"/>
                </a:solidFill>
              </a:rPr>
            </a:br>
            <a:r>
              <a:rPr lang="en-IE" dirty="0" smtClean="0">
                <a:solidFill>
                  <a:schemeClr val="bg1"/>
                </a:solidFill>
              </a:rPr>
              <a:t>Legal and general terms</a:t>
            </a:r>
            <a:r>
              <a:rPr lang="en-IE" sz="3200" dirty="0" smtClean="0">
                <a:solidFill>
                  <a:schemeClr val="bg1"/>
                </a:solidFill>
              </a:rPr>
              <a:t/>
            </a:r>
            <a:br>
              <a:rPr lang="en-IE" sz="3200" dirty="0" smtClean="0">
                <a:solidFill>
                  <a:schemeClr val="bg1"/>
                </a:solidFill>
              </a:rPr>
            </a:br>
            <a:endParaRPr lang="en-IE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206680" cy="5040560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For </a:t>
            </a:r>
            <a:r>
              <a:rPr lang="fr-FR" sz="1800" dirty="0" err="1">
                <a:solidFill>
                  <a:schemeClr val="bg1"/>
                </a:solidFill>
              </a:rPr>
              <a:t>purposes</a:t>
            </a:r>
            <a:r>
              <a:rPr lang="fr-FR" sz="1800" dirty="0">
                <a:solidFill>
                  <a:schemeClr val="bg1"/>
                </a:solidFill>
              </a:rPr>
              <a:t> of </a:t>
            </a:r>
            <a:r>
              <a:rPr lang="fr-FR" sz="1800" dirty="0" err="1">
                <a:solidFill>
                  <a:schemeClr val="bg1"/>
                </a:solidFill>
              </a:rPr>
              <a:t>policy</a:t>
            </a:r>
            <a:r>
              <a:rPr lang="fr-FR" sz="1800" dirty="0">
                <a:solidFill>
                  <a:schemeClr val="bg1"/>
                </a:solidFill>
              </a:rPr>
              <a:t> </a:t>
            </a:r>
            <a:r>
              <a:rPr lang="fr-FR" sz="1800" dirty="0" err="1">
                <a:solidFill>
                  <a:schemeClr val="bg1"/>
                </a:solidFill>
              </a:rPr>
              <a:t>choices</a:t>
            </a:r>
            <a:r>
              <a:rPr lang="fr-FR" sz="1800" dirty="0">
                <a:solidFill>
                  <a:schemeClr val="bg1"/>
                </a:solidFill>
              </a:rPr>
              <a:t>	</a:t>
            </a:r>
            <a:r>
              <a:rPr lang="fr-FR" sz="1800" dirty="0" smtClean="0">
                <a:solidFill>
                  <a:schemeClr val="bg1"/>
                </a:solidFill>
              </a:rPr>
              <a:t>                    À </a:t>
            </a:r>
            <a:r>
              <a:rPr lang="fr-FR" sz="1800" dirty="0">
                <a:solidFill>
                  <a:schemeClr val="bg1"/>
                </a:solidFill>
              </a:rPr>
              <a:t>des fins de choix politiques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For </a:t>
            </a:r>
            <a:r>
              <a:rPr lang="fr-FR" sz="1800" dirty="0" err="1">
                <a:solidFill>
                  <a:schemeClr val="bg1"/>
                </a:solidFill>
              </a:rPr>
              <a:t>purposes</a:t>
            </a:r>
            <a:r>
              <a:rPr lang="fr-FR" sz="1800" dirty="0">
                <a:solidFill>
                  <a:schemeClr val="bg1"/>
                </a:solidFill>
              </a:rPr>
              <a:t> of </a:t>
            </a:r>
            <a:r>
              <a:rPr lang="fr-FR" sz="1800" dirty="0" err="1">
                <a:solidFill>
                  <a:schemeClr val="bg1"/>
                </a:solidFill>
              </a:rPr>
              <a:t>policy</a:t>
            </a:r>
            <a:r>
              <a:rPr lang="fr-FR" sz="1800" dirty="0">
                <a:solidFill>
                  <a:schemeClr val="bg1"/>
                </a:solidFill>
              </a:rPr>
              <a:t> </a:t>
            </a:r>
            <a:r>
              <a:rPr lang="fr-FR" sz="1800" dirty="0" err="1">
                <a:solidFill>
                  <a:schemeClr val="bg1"/>
                </a:solidFill>
              </a:rPr>
              <a:t>decisions</a:t>
            </a:r>
            <a:r>
              <a:rPr lang="fr-FR" sz="1800" dirty="0">
                <a:solidFill>
                  <a:schemeClr val="bg1"/>
                </a:solidFill>
              </a:rPr>
              <a:t>	</a:t>
            </a:r>
            <a:r>
              <a:rPr lang="fr-FR" sz="1800" dirty="0" smtClean="0">
                <a:solidFill>
                  <a:schemeClr val="bg1"/>
                </a:solidFill>
              </a:rPr>
              <a:t>                    À </a:t>
            </a:r>
            <a:r>
              <a:rPr lang="fr-FR" sz="1800" dirty="0">
                <a:solidFill>
                  <a:schemeClr val="bg1"/>
                </a:solidFill>
              </a:rPr>
              <a:t>des fins de décisions politiques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For </a:t>
            </a:r>
            <a:r>
              <a:rPr lang="fr-FR" sz="1800" dirty="0" err="1">
                <a:solidFill>
                  <a:schemeClr val="bg1"/>
                </a:solidFill>
              </a:rPr>
              <a:t>purposes</a:t>
            </a:r>
            <a:r>
              <a:rPr lang="fr-FR" sz="1800" dirty="0">
                <a:solidFill>
                  <a:schemeClr val="bg1"/>
                </a:solidFill>
              </a:rPr>
              <a:t> of </a:t>
            </a:r>
            <a:r>
              <a:rPr lang="fr-FR" sz="1800" dirty="0" err="1">
                <a:solidFill>
                  <a:schemeClr val="bg1"/>
                </a:solidFill>
              </a:rPr>
              <a:t>policy</a:t>
            </a:r>
            <a:r>
              <a:rPr lang="fr-FR" sz="1800" dirty="0">
                <a:solidFill>
                  <a:schemeClr val="bg1"/>
                </a:solidFill>
              </a:rPr>
              <a:t> direction	</a:t>
            </a:r>
            <a:r>
              <a:rPr lang="fr-FR" sz="1800" dirty="0" smtClean="0">
                <a:solidFill>
                  <a:schemeClr val="bg1"/>
                </a:solidFill>
              </a:rPr>
              <a:t>                    À </a:t>
            </a:r>
            <a:r>
              <a:rPr lang="fr-FR" sz="1800" dirty="0">
                <a:solidFill>
                  <a:schemeClr val="bg1"/>
                </a:solidFill>
              </a:rPr>
              <a:t>des fins d'orientation </a:t>
            </a:r>
            <a:r>
              <a:rPr lang="fr-FR" sz="1800" dirty="0" smtClean="0">
                <a:solidFill>
                  <a:schemeClr val="bg1"/>
                </a:solidFill>
              </a:rPr>
              <a:t>politique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Be in </a:t>
            </a:r>
            <a:r>
              <a:rPr lang="fr-FR" sz="1800" dirty="0" err="1">
                <a:solidFill>
                  <a:schemeClr val="bg1"/>
                </a:solidFill>
              </a:rPr>
              <a:t>arrears</a:t>
            </a:r>
            <a:r>
              <a:rPr lang="fr-FR" sz="1800" dirty="0">
                <a:solidFill>
                  <a:schemeClr val="bg1"/>
                </a:solidFill>
              </a:rPr>
              <a:t> (to)	</a:t>
            </a:r>
            <a:r>
              <a:rPr lang="fr-FR" sz="1800" dirty="0" smtClean="0">
                <a:solidFill>
                  <a:schemeClr val="bg1"/>
                </a:solidFill>
              </a:rPr>
              <a:t>                                     </a:t>
            </a:r>
            <a:r>
              <a:rPr lang="fr-FR" sz="1800" dirty="0" err="1" smtClean="0">
                <a:solidFill>
                  <a:schemeClr val="bg1"/>
                </a:solidFill>
              </a:rPr>
              <a:t>im</a:t>
            </a:r>
            <a:r>
              <a:rPr lang="fr-FR" sz="1800" dirty="0" smtClean="0">
                <a:solidFill>
                  <a:schemeClr val="bg1"/>
                </a:solidFill>
              </a:rPr>
              <a:t> </a:t>
            </a:r>
            <a:r>
              <a:rPr lang="fr-FR" sz="1800" dirty="0" err="1">
                <a:solidFill>
                  <a:schemeClr val="bg1"/>
                </a:solidFill>
              </a:rPr>
              <a:t>Rückstand</a:t>
            </a:r>
            <a:r>
              <a:rPr lang="fr-FR" sz="1800" dirty="0">
                <a:solidFill>
                  <a:schemeClr val="bg1"/>
                </a:solidFill>
              </a:rPr>
              <a:t> sein                              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Be in circulation (to)	</a:t>
            </a:r>
            <a:r>
              <a:rPr lang="fr-FR" sz="1800" dirty="0" smtClean="0">
                <a:solidFill>
                  <a:schemeClr val="bg1"/>
                </a:solidFill>
              </a:rPr>
              <a:t>                                     </a:t>
            </a:r>
            <a:r>
              <a:rPr lang="fr-FR" sz="1800" dirty="0" err="1" smtClean="0">
                <a:solidFill>
                  <a:schemeClr val="bg1"/>
                </a:solidFill>
              </a:rPr>
              <a:t>im</a:t>
            </a:r>
            <a:r>
              <a:rPr lang="fr-FR" sz="1800" dirty="0" smtClean="0">
                <a:solidFill>
                  <a:schemeClr val="bg1"/>
                </a:solidFill>
              </a:rPr>
              <a:t> </a:t>
            </a:r>
            <a:r>
              <a:rPr lang="fr-FR" sz="1800" dirty="0" err="1">
                <a:solidFill>
                  <a:schemeClr val="bg1"/>
                </a:solidFill>
              </a:rPr>
              <a:t>Umlauf</a:t>
            </a:r>
            <a:r>
              <a:rPr lang="fr-FR" sz="1800" dirty="0">
                <a:solidFill>
                  <a:schemeClr val="bg1"/>
                </a:solidFill>
              </a:rPr>
              <a:t> sein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Be in </a:t>
            </a:r>
            <a:r>
              <a:rPr lang="fr-FR" sz="1800" dirty="0" err="1">
                <a:solidFill>
                  <a:schemeClr val="bg1"/>
                </a:solidFill>
              </a:rPr>
              <a:t>competition</a:t>
            </a:r>
            <a:r>
              <a:rPr lang="fr-FR" sz="1800" dirty="0">
                <a:solidFill>
                  <a:schemeClr val="bg1"/>
                </a:solidFill>
              </a:rPr>
              <a:t> </a:t>
            </a:r>
            <a:r>
              <a:rPr lang="fr-FR" sz="1800" dirty="0" err="1">
                <a:solidFill>
                  <a:schemeClr val="bg1"/>
                </a:solidFill>
              </a:rPr>
              <a:t>with</a:t>
            </a:r>
            <a:r>
              <a:rPr lang="fr-FR" sz="1800" dirty="0">
                <a:solidFill>
                  <a:schemeClr val="bg1"/>
                </a:solidFill>
              </a:rPr>
              <a:t> (</a:t>
            </a:r>
            <a:r>
              <a:rPr lang="fr-FR" sz="1800" dirty="0" err="1">
                <a:solidFill>
                  <a:schemeClr val="bg1"/>
                </a:solidFill>
              </a:rPr>
              <a:t>compete</a:t>
            </a:r>
            <a:r>
              <a:rPr lang="fr-FR" sz="1800" dirty="0">
                <a:solidFill>
                  <a:schemeClr val="bg1"/>
                </a:solidFill>
              </a:rPr>
              <a:t> </a:t>
            </a:r>
            <a:r>
              <a:rPr lang="fr-FR" sz="1800" dirty="0" err="1">
                <a:solidFill>
                  <a:schemeClr val="bg1"/>
                </a:solidFill>
              </a:rPr>
              <a:t>with</a:t>
            </a:r>
            <a:r>
              <a:rPr lang="fr-FR" sz="1800" dirty="0">
                <a:solidFill>
                  <a:schemeClr val="bg1"/>
                </a:solidFill>
              </a:rPr>
              <a:t>) (to) 	</a:t>
            </a:r>
            <a:r>
              <a:rPr lang="fr-FR" sz="1800" dirty="0" smtClean="0">
                <a:solidFill>
                  <a:schemeClr val="bg1"/>
                </a:solidFill>
              </a:rPr>
              <a:t>  in </a:t>
            </a:r>
            <a:r>
              <a:rPr lang="fr-FR" sz="1800" dirty="0" err="1">
                <a:solidFill>
                  <a:schemeClr val="bg1"/>
                </a:solidFill>
              </a:rPr>
              <a:t>Konkurrenz</a:t>
            </a:r>
            <a:r>
              <a:rPr lang="fr-FR" sz="1800" dirty="0">
                <a:solidFill>
                  <a:schemeClr val="bg1"/>
                </a:solidFill>
              </a:rPr>
              <a:t> sein mit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Be in force (to)	</a:t>
            </a:r>
            <a:r>
              <a:rPr lang="fr-FR" sz="1800" dirty="0" smtClean="0">
                <a:solidFill>
                  <a:schemeClr val="bg1"/>
                </a:solidFill>
              </a:rPr>
              <a:t>                                                      in </a:t>
            </a:r>
            <a:r>
              <a:rPr lang="fr-FR" sz="1800" dirty="0">
                <a:solidFill>
                  <a:schemeClr val="bg1"/>
                </a:solidFill>
              </a:rPr>
              <a:t>Kraft sein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Be in </a:t>
            </a:r>
            <a:r>
              <a:rPr lang="fr-FR" sz="1800" dirty="0" err="1">
                <a:solidFill>
                  <a:schemeClr val="bg1"/>
                </a:solidFill>
              </a:rPr>
              <a:t>operation</a:t>
            </a:r>
            <a:r>
              <a:rPr lang="fr-FR" sz="1800" dirty="0">
                <a:solidFill>
                  <a:schemeClr val="bg1"/>
                </a:solidFill>
              </a:rPr>
              <a:t> (to</a:t>
            </a:r>
            <a:r>
              <a:rPr lang="fr-FR" sz="1800" dirty="0" smtClean="0">
                <a:solidFill>
                  <a:schemeClr val="bg1"/>
                </a:solidFill>
              </a:rPr>
              <a:t>)</a:t>
            </a:r>
            <a:r>
              <a:rPr lang="fr-FR" sz="1800" dirty="0">
                <a:solidFill>
                  <a:schemeClr val="bg1"/>
                </a:solidFill>
              </a:rPr>
              <a:t>	</a:t>
            </a:r>
            <a:r>
              <a:rPr lang="fr-FR" sz="1800" dirty="0" smtClean="0">
                <a:solidFill>
                  <a:schemeClr val="bg1"/>
                </a:solidFill>
              </a:rPr>
              <a:t>                                     in </a:t>
            </a:r>
            <a:r>
              <a:rPr lang="fr-FR" sz="1800" dirty="0" err="1">
                <a:solidFill>
                  <a:schemeClr val="bg1"/>
                </a:solidFill>
              </a:rPr>
              <a:t>Betrieb</a:t>
            </a:r>
            <a:r>
              <a:rPr lang="fr-FR" sz="1800" dirty="0">
                <a:solidFill>
                  <a:schemeClr val="bg1"/>
                </a:solidFill>
              </a:rPr>
              <a:t> </a:t>
            </a:r>
            <a:r>
              <a:rPr lang="fr-FR" sz="1800" dirty="0" smtClean="0">
                <a:solidFill>
                  <a:schemeClr val="bg1"/>
                </a:solidFill>
              </a:rPr>
              <a:t>sein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Be liable for (to)	</a:t>
            </a:r>
            <a:r>
              <a:rPr lang="en-US" sz="1800" dirty="0" smtClean="0">
                <a:solidFill>
                  <a:schemeClr val="bg1"/>
                </a:solidFill>
              </a:rPr>
              <a:t>                                     </a:t>
            </a:r>
            <a:r>
              <a:rPr lang="en-US" sz="1800" dirty="0" err="1" smtClean="0">
                <a:solidFill>
                  <a:schemeClr val="bg1"/>
                </a:solidFill>
              </a:rPr>
              <a:t>haftbar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sein </a:t>
            </a:r>
            <a:r>
              <a:rPr lang="en-US" sz="1800" dirty="0" err="1">
                <a:solidFill>
                  <a:schemeClr val="bg1"/>
                </a:solidFill>
              </a:rPr>
              <a:t>für</a:t>
            </a:r>
            <a:endParaRPr lang="fr-FR" sz="1800" dirty="0" smtClean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bg1"/>
                </a:solidFill>
              </a:rPr>
              <a:t>Trust agreement                                                      Contrat </a:t>
            </a:r>
            <a:r>
              <a:rPr lang="fr-FR" sz="1800" dirty="0">
                <a:solidFill>
                  <a:schemeClr val="bg1"/>
                </a:solidFill>
              </a:rPr>
              <a:t>de fiducie </a:t>
            </a:r>
            <a:endParaRPr lang="fr-FR" sz="1800" dirty="0" smtClean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 err="1">
                <a:solidFill>
                  <a:schemeClr val="bg1"/>
                </a:solidFill>
              </a:rPr>
              <a:t>Legislative</a:t>
            </a:r>
            <a:r>
              <a:rPr lang="fr-FR" sz="1800" dirty="0">
                <a:solidFill>
                  <a:schemeClr val="bg1"/>
                </a:solidFill>
              </a:rPr>
              <a:t> gap (</a:t>
            </a:r>
            <a:r>
              <a:rPr lang="fr-FR" sz="1800" dirty="0" err="1">
                <a:solidFill>
                  <a:schemeClr val="bg1"/>
                </a:solidFill>
              </a:rPr>
              <a:t>legal</a:t>
            </a:r>
            <a:r>
              <a:rPr lang="fr-FR" sz="1800" dirty="0">
                <a:solidFill>
                  <a:schemeClr val="bg1"/>
                </a:solidFill>
              </a:rPr>
              <a:t> </a:t>
            </a:r>
            <a:r>
              <a:rPr lang="fr-FR" sz="1800" dirty="0" err="1">
                <a:solidFill>
                  <a:schemeClr val="bg1"/>
                </a:solidFill>
              </a:rPr>
              <a:t>loophole</a:t>
            </a:r>
            <a:r>
              <a:rPr lang="fr-FR" sz="1800" dirty="0">
                <a:solidFill>
                  <a:schemeClr val="bg1"/>
                </a:solidFill>
              </a:rPr>
              <a:t>) </a:t>
            </a:r>
            <a:r>
              <a:rPr lang="fr-FR" sz="1800" dirty="0" smtClean="0">
                <a:solidFill>
                  <a:schemeClr val="bg1"/>
                </a:solidFill>
              </a:rPr>
              <a:t>                           </a:t>
            </a:r>
            <a:r>
              <a:rPr lang="fr-FR" sz="1800" dirty="0" err="1" smtClean="0">
                <a:solidFill>
                  <a:schemeClr val="bg1"/>
                </a:solidFill>
              </a:rPr>
              <a:t>Vacío</a:t>
            </a:r>
            <a:r>
              <a:rPr lang="fr-FR" sz="1800" dirty="0" smtClean="0">
                <a:solidFill>
                  <a:schemeClr val="bg1"/>
                </a:solidFill>
              </a:rPr>
              <a:t> </a:t>
            </a:r>
            <a:r>
              <a:rPr lang="fr-FR" sz="1800" dirty="0" err="1">
                <a:solidFill>
                  <a:schemeClr val="bg1"/>
                </a:solidFill>
              </a:rPr>
              <a:t>legislativo</a:t>
            </a:r>
            <a:endParaRPr lang="fr-FR" sz="1800" dirty="0">
              <a:solidFill>
                <a:schemeClr val="bg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fr-FR" sz="1800" dirty="0" smtClean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995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3764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3232"/>
            <a:ext cx="8229600" cy="1203600"/>
          </a:xfrm>
        </p:spPr>
        <p:txBody>
          <a:bodyPr>
            <a:normAutofit fontScale="90000"/>
          </a:bodyPr>
          <a:lstStyle/>
          <a:p>
            <a:r>
              <a:rPr lang="en-IE" sz="4900" dirty="0" smtClean="0">
                <a:solidFill>
                  <a:schemeClr val="bg1"/>
                </a:solidFill>
              </a:rPr>
              <a:t>Detailed</a:t>
            </a:r>
            <a:r>
              <a:rPr lang="en-IE" sz="2700" dirty="0" smtClean="0">
                <a:solidFill>
                  <a:schemeClr val="bg1"/>
                </a:solidFill>
              </a:rPr>
              <a:t>(where available)</a:t>
            </a:r>
            <a:r>
              <a:rPr lang="en-IE" sz="4900" dirty="0" smtClean="0">
                <a:solidFill>
                  <a:schemeClr val="bg1"/>
                </a:solidFill>
              </a:rPr>
              <a:t/>
            </a:r>
            <a:br>
              <a:rPr lang="en-IE" sz="4900" dirty="0" smtClean="0">
                <a:solidFill>
                  <a:schemeClr val="bg1"/>
                </a:solidFill>
              </a:rPr>
            </a:br>
            <a:r>
              <a:rPr lang="en-IE" dirty="0" smtClean="0">
                <a:solidFill>
                  <a:schemeClr val="bg1"/>
                </a:solidFill>
              </a:rPr>
              <a:t>Example: French taxes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GB" dirty="0">
                <a:solidFill>
                  <a:schemeClr val="bg1"/>
                </a:solidFill>
              </a:rPr>
              <a:t>Corporate profits social contribution (social contribution on corporate profits)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Corporate </a:t>
            </a:r>
            <a:r>
              <a:rPr lang="en-GB" dirty="0">
                <a:solidFill>
                  <a:schemeClr val="bg1"/>
                </a:solidFill>
              </a:rPr>
              <a:t>social solidarity contribution [tax]</a:t>
            </a:r>
          </a:p>
          <a:p>
            <a:r>
              <a:rPr lang="en-GB" dirty="0">
                <a:solidFill>
                  <a:schemeClr val="bg1"/>
                </a:solidFill>
              </a:rPr>
              <a:t>Business tax service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Domestic </a:t>
            </a:r>
            <a:r>
              <a:rPr lang="en-GB" dirty="0">
                <a:solidFill>
                  <a:schemeClr val="bg1"/>
                </a:solidFill>
              </a:rPr>
              <a:t>consumption tax on petroleum products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Domestic </a:t>
            </a:r>
            <a:r>
              <a:rPr lang="en-GB" dirty="0">
                <a:solidFill>
                  <a:schemeClr val="bg1"/>
                </a:solidFill>
              </a:rPr>
              <a:t>consumption tax on natural gas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Domestic </a:t>
            </a:r>
            <a:r>
              <a:rPr lang="en-GB" dirty="0">
                <a:solidFill>
                  <a:schemeClr val="bg1"/>
                </a:solidFill>
              </a:rPr>
              <a:t>consumption tax on coal [tax]</a:t>
            </a:r>
          </a:p>
          <a:p>
            <a:r>
              <a:rPr lang="en-GB" dirty="0">
                <a:solidFill>
                  <a:schemeClr val="bg1"/>
                </a:solidFill>
              </a:rPr>
              <a:t>G</a:t>
            </a:r>
            <a:r>
              <a:rPr lang="en-GB" dirty="0" smtClean="0">
                <a:solidFill>
                  <a:schemeClr val="bg1"/>
                </a:solidFill>
              </a:rPr>
              <a:t>eneral </a:t>
            </a:r>
            <a:r>
              <a:rPr lang="en-GB" dirty="0">
                <a:solidFill>
                  <a:schemeClr val="bg1"/>
                </a:solidFill>
              </a:rPr>
              <a:t>tax on polluting activities [tax]</a:t>
            </a:r>
          </a:p>
          <a:p>
            <a:r>
              <a:rPr lang="en-GB" dirty="0">
                <a:solidFill>
                  <a:schemeClr val="bg1"/>
                </a:solidFill>
              </a:rPr>
              <a:t>Stamp duties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Size-related </a:t>
            </a:r>
            <a:r>
              <a:rPr lang="en-GB" dirty="0">
                <a:solidFill>
                  <a:schemeClr val="bg1"/>
                </a:solidFill>
              </a:rPr>
              <a:t>stamp duty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Vehicle </a:t>
            </a:r>
            <a:r>
              <a:rPr lang="en-GB" dirty="0">
                <a:solidFill>
                  <a:schemeClr val="bg1"/>
                </a:solidFill>
              </a:rPr>
              <a:t>registration certificates tax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Annual </a:t>
            </a:r>
            <a:r>
              <a:rPr lang="en-GB" dirty="0">
                <a:solidFill>
                  <a:schemeClr val="bg1"/>
                </a:solidFill>
              </a:rPr>
              <a:t>flat-rate tax {vehicles}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Property </a:t>
            </a:r>
            <a:r>
              <a:rPr lang="en-GB" dirty="0">
                <a:solidFill>
                  <a:schemeClr val="bg1"/>
                </a:solidFill>
              </a:rPr>
              <a:t>tax on developed land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Property </a:t>
            </a:r>
            <a:r>
              <a:rPr lang="en-GB" dirty="0">
                <a:solidFill>
                  <a:schemeClr val="bg1"/>
                </a:solidFill>
              </a:rPr>
              <a:t>tax on undeveloped land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Residence </a:t>
            </a:r>
            <a:r>
              <a:rPr lang="en-GB" dirty="0">
                <a:solidFill>
                  <a:schemeClr val="bg1"/>
                </a:solidFill>
              </a:rPr>
              <a:t>tax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Local </a:t>
            </a:r>
            <a:r>
              <a:rPr lang="en-GB" dirty="0">
                <a:solidFill>
                  <a:schemeClr val="bg1"/>
                </a:solidFill>
              </a:rPr>
              <a:t>economic contribution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Local </a:t>
            </a:r>
            <a:r>
              <a:rPr lang="en-GB" dirty="0">
                <a:solidFill>
                  <a:schemeClr val="bg1"/>
                </a:solidFill>
              </a:rPr>
              <a:t>business tax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Business </a:t>
            </a:r>
            <a:r>
              <a:rPr lang="en-GB" dirty="0">
                <a:solidFill>
                  <a:schemeClr val="bg1"/>
                </a:solidFill>
              </a:rPr>
              <a:t>premises contribution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Contribution </a:t>
            </a:r>
            <a:r>
              <a:rPr lang="en-GB" dirty="0">
                <a:solidFill>
                  <a:schemeClr val="bg1"/>
                </a:solidFill>
              </a:rPr>
              <a:t>on business value added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Flat-rate </a:t>
            </a:r>
            <a:r>
              <a:rPr lang="en-GB" dirty="0">
                <a:solidFill>
                  <a:schemeClr val="bg1"/>
                </a:solidFill>
              </a:rPr>
              <a:t>tax on network businesses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Taxes </a:t>
            </a:r>
            <a:r>
              <a:rPr lang="en-GB" dirty="0">
                <a:solidFill>
                  <a:schemeClr val="bg1"/>
                </a:solidFill>
              </a:rPr>
              <a:t>for chambers of commerce and industry costs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Taxes </a:t>
            </a:r>
            <a:r>
              <a:rPr lang="en-GB" dirty="0">
                <a:solidFill>
                  <a:schemeClr val="bg1"/>
                </a:solidFill>
              </a:rPr>
              <a:t>for chambers of trade and crafts costs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Household </a:t>
            </a:r>
            <a:r>
              <a:rPr lang="en-GB" dirty="0">
                <a:solidFill>
                  <a:schemeClr val="bg1"/>
                </a:solidFill>
              </a:rPr>
              <a:t>waste collection tax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Special </a:t>
            </a:r>
            <a:r>
              <a:rPr lang="en-GB" dirty="0">
                <a:solidFill>
                  <a:schemeClr val="bg1"/>
                </a:solidFill>
              </a:rPr>
              <a:t>infrastructure taxes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Flat-rate </a:t>
            </a:r>
            <a:r>
              <a:rPr lang="en-GB" dirty="0">
                <a:solidFill>
                  <a:schemeClr val="bg1"/>
                </a:solidFill>
              </a:rPr>
              <a:t>withholding tax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General </a:t>
            </a:r>
            <a:r>
              <a:rPr lang="en-GB" dirty="0">
                <a:solidFill>
                  <a:schemeClr val="bg1"/>
                </a:solidFill>
              </a:rPr>
              <a:t>social security contribution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Social </a:t>
            </a:r>
            <a:r>
              <a:rPr lang="en-GB" dirty="0">
                <a:solidFill>
                  <a:schemeClr val="bg1"/>
                </a:solidFill>
              </a:rPr>
              <a:t>security debt repayment contribution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National </a:t>
            </a:r>
            <a:r>
              <a:rPr lang="en-GB" dirty="0">
                <a:solidFill>
                  <a:schemeClr val="bg1"/>
                </a:solidFill>
              </a:rPr>
              <a:t>solidarity fund for autonomy [tax]</a:t>
            </a:r>
          </a:p>
          <a:p>
            <a:r>
              <a:rPr lang="en-GB" dirty="0">
                <a:solidFill>
                  <a:schemeClr val="bg1"/>
                </a:solidFill>
              </a:rPr>
              <a:t>Corporate profits social contribution (social contribution on corporate profits) [tax]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Corporate </a:t>
            </a:r>
            <a:r>
              <a:rPr lang="en-GB" dirty="0">
                <a:solidFill>
                  <a:schemeClr val="bg1"/>
                </a:solidFill>
              </a:rPr>
              <a:t>social solidarity contribution [tax]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Contribution </a:t>
            </a:r>
            <a:r>
              <a:rPr lang="fr-FR" dirty="0">
                <a:solidFill>
                  <a:schemeClr val="bg1"/>
                </a:solidFill>
              </a:rPr>
              <a:t>sociale sur les bénéfices des sociétés (CSB)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Contribution </a:t>
            </a:r>
            <a:r>
              <a:rPr lang="fr-FR" dirty="0">
                <a:solidFill>
                  <a:schemeClr val="bg1"/>
                </a:solidFill>
              </a:rPr>
              <a:t>sociale de solidarité des sociétés (C3S)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Service </a:t>
            </a:r>
            <a:r>
              <a:rPr lang="fr-FR" dirty="0">
                <a:solidFill>
                  <a:schemeClr val="bg1"/>
                </a:solidFill>
              </a:rPr>
              <a:t>des impôts des entreprises (SIE)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 </a:t>
            </a:r>
            <a:r>
              <a:rPr lang="fr-FR" dirty="0">
                <a:solidFill>
                  <a:schemeClr val="bg1"/>
                </a:solidFill>
              </a:rPr>
              <a:t>intérieure sur les produits pétroliers (TIPP)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 </a:t>
            </a:r>
            <a:r>
              <a:rPr lang="fr-FR" dirty="0">
                <a:solidFill>
                  <a:schemeClr val="bg1"/>
                </a:solidFill>
              </a:rPr>
              <a:t>intérieure de </a:t>
            </a:r>
            <a:r>
              <a:rPr lang="fr-FR" dirty="0" smtClean="0">
                <a:solidFill>
                  <a:schemeClr val="bg1"/>
                </a:solidFill>
              </a:rPr>
              <a:t>consommation </a:t>
            </a:r>
            <a:r>
              <a:rPr lang="fr-FR" dirty="0">
                <a:solidFill>
                  <a:schemeClr val="bg1"/>
                </a:solidFill>
              </a:rPr>
              <a:t>sur le gaz naturel (TICGN)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 </a:t>
            </a:r>
            <a:r>
              <a:rPr lang="fr-FR" dirty="0">
                <a:solidFill>
                  <a:schemeClr val="bg1"/>
                </a:solidFill>
              </a:rPr>
              <a:t>intérieure de </a:t>
            </a:r>
            <a:r>
              <a:rPr lang="fr-FR" dirty="0" smtClean="0">
                <a:solidFill>
                  <a:schemeClr val="bg1"/>
                </a:solidFill>
              </a:rPr>
              <a:t>consommation </a:t>
            </a:r>
            <a:r>
              <a:rPr lang="fr-FR" dirty="0">
                <a:solidFill>
                  <a:schemeClr val="bg1"/>
                </a:solidFill>
              </a:rPr>
              <a:t>sur les charbons (TICC)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 </a:t>
            </a:r>
            <a:r>
              <a:rPr lang="fr-FR" dirty="0">
                <a:solidFill>
                  <a:schemeClr val="bg1"/>
                </a:solidFill>
              </a:rPr>
              <a:t>générale sur les activités polluantes (TGAP)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Droits </a:t>
            </a:r>
            <a:r>
              <a:rPr lang="fr-FR" dirty="0">
                <a:solidFill>
                  <a:schemeClr val="bg1"/>
                </a:solidFill>
              </a:rPr>
              <a:t>de timbre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Droit </a:t>
            </a:r>
            <a:r>
              <a:rPr lang="fr-FR" dirty="0">
                <a:solidFill>
                  <a:schemeClr val="bg1"/>
                </a:solidFill>
              </a:rPr>
              <a:t>de timbre de dimension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 </a:t>
            </a:r>
            <a:r>
              <a:rPr lang="fr-FR" dirty="0">
                <a:solidFill>
                  <a:schemeClr val="bg1"/>
                </a:solidFill>
              </a:rPr>
              <a:t>sur les certificats d’immatriculation des véhicules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 </a:t>
            </a:r>
            <a:r>
              <a:rPr lang="fr-FR" dirty="0">
                <a:solidFill>
                  <a:schemeClr val="bg1"/>
                </a:solidFill>
              </a:rPr>
              <a:t>forfaitaire annuelle (malus annuel)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 </a:t>
            </a:r>
            <a:r>
              <a:rPr lang="fr-FR" dirty="0">
                <a:solidFill>
                  <a:schemeClr val="bg1"/>
                </a:solidFill>
              </a:rPr>
              <a:t>foncière sur les propriétés bâties (TFPB)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 </a:t>
            </a:r>
            <a:r>
              <a:rPr lang="fr-FR" dirty="0">
                <a:solidFill>
                  <a:schemeClr val="bg1"/>
                </a:solidFill>
              </a:rPr>
              <a:t>foncière sur les propriétés non bâties (TFPNB)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 </a:t>
            </a:r>
            <a:r>
              <a:rPr lang="fr-FR" dirty="0">
                <a:solidFill>
                  <a:schemeClr val="bg1"/>
                </a:solidFill>
              </a:rPr>
              <a:t>d’habitation (TH)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C</a:t>
            </a:r>
            <a:r>
              <a:rPr lang="fr-FR" dirty="0" smtClean="0">
                <a:solidFill>
                  <a:schemeClr val="bg1"/>
                </a:solidFill>
              </a:rPr>
              <a:t>ontribution </a:t>
            </a:r>
            <a:r>
              <a:rPr lang="fr-FR" dirty="0">
                <a:solidFill>
                  <a:schemeClr val="bg1"/>
                </a:solidFill>
              </a:rPr>
              <a:t>économique territoriale (CET)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 </a:t>
            </a:r>
            <a:r>
              <a:rPr lang="fr-FR" dirty="0">
                <a:solidFill>
                  <a:schemeClr val="bg1"/>
                </a:solidFill>
              </a:rPr>
              <a:t>professionnelle (TP)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Cotisation </a:t>
            </a:r>
            <a:r>
              <a:rPr lang="fr-FR" dirty="0">
                <a:solidFill>
                  <a:schemeClr val="bg1"/>
                </a:solidFill>
              </a:rPr>
              <a:t>foncière des entreprises (CFE)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Cotisation </a:t>
            </a:r>
            <a:r>
              <a:rPr lang="fr-FR" dirty="0">
                <a:solidFill>
                  <a:schemeClr val="bg1"/>
                </a:solidFill>
              </a:rPr>
              <a:t>sur la valeur ajoutée des entreprises (CVAE)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Imposition </a:t>
            </a:r>
            <a:r>
              <a:rPr lang="fr-FR" dirty="0">
                <a:solidFill>
                  <a:schemeClr val="bg1"/>
                </a:solidFill>
              </a:rPr>
              <a:t>forfaitaire sur les entreprises de réseaux (IFER)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Taxes </a:t>
            </a:r>
            <a:r>
              <a:rPr lang="fr-FR" dirty="0">
                <a:solidFill>
                  <a:schemeClr val="bg1"/>
                </a:solidFill>
              </a:rPr>
              <a:t>pour frais de chambre de commerce et d’industrie (TCCI)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Taxes </a:t>
            </a:r>
            <a:r>
              <a:rPr lang="fr-FR" dirty="0">
                <a:solidFill>
                  <a:schemeClr val="bg1"/>
                </a:solidFill>
              </a:rPr>
              <a:t>pour frais de chambres de métiers et de l’artisanat (TCM)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 </a:t>
            </a:r>
            <a:r>
              <a:rPr lang="fr-FR" dirty="0">
                <a:solidFill>
                  <a:schemeClr val="bg1"/>
                </a:solidFill>
              </a:rPr>
              <a:t>d’enlèvement des ordures ménagères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Taxes </a:t>
            </a:r>
            <a:r>
              <a:rPr lang="fr-FR" dirty="0">
                <a:solidFill>
                  <a:schemeClr val="bg1"/>
                </a:solidFill>
              </a:rPr>
              <a:t>spéciales d’équipement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Prélèvement </a:t>
            </a:r>
            <a:r>
              <a:rPr lang="fr-FR" dirty="0">
                <a:solidFill>
                  <a:schemeClr val="bg1"/>
                </a:solidFill>
              </a:rPr>
              <a:t>forfaitaire libératoire [</a:t>
            </a:r>
            <a:r>
              <a:rPr lang="fr-FR" dirty="0" err="1">
                <a:solidFill>
                  <a:schemeClr val="bg1"/>
                </a:solidFill>
              </a:rPr>
              <a:t>tax</a:t>
            </a:r>
            <a:r>
              <a:rPr lang="fr-FR" dirty="0">
                <a:solidFill>
                  <a:schemeClr val="bg1"/>
                </a:solidFill>
              </a:rPr>
              <a:t>]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C</a:t>
            </a:r>
            <a:r>
              <a:rPr lang="fr-FR" dirty="0" smtClean="0">
                <a:solidFill>
                  <a:schemeClr val="bg1"/>
                </a:solidFill>
              </a:rPr>
              <a:t>ontribution </a:t>
            </a:r>
            <a:r>
              <a:rPr lang="fr-FR" dirty="0">
                <a:solidFill>
                  <a:schemeClr val="bg1"/>
                </a:solidFill>
              </a:rPr>
              <a:t>sociale généralisée (CSG)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Contribution </a:t>
            </a:r>
            <a:r>
              <a:rPr lang="fr-FR" dirty="0">
                <a:solidFill>
                  <a:schemeClr val="bg1"/>
                </a:solidFill>
              </a:rPr>
              <a:t>pour le remboursement de la dette sociale (CRDS)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Caisse nationale de solidarité pour l’autonomie (CNSA)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Contribution </a:t>
            </a:r>
            <a:r>
              <a:rPr lang="fr-FR" dirty="0">
                <a:solidFill>
                  <a:schemeClr val="bg1"/>
                </a:solidFill>
              </a:rPr>
              <a:t>sociale sur les bénéfices des sociétés (CSB)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Contribution </a:t>
            </a:r>
            <a:r>
              <a:rPr lang="fr-FR" dirty="0">
                <a:solidFill>
                  <a:schemeClr val="bg1"/>
                </a:solidFill>
              </a:rPr>
              <a:t>sociale de solidarité des sociétés (C3S)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480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Taxonomy terminology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Edited </a:t>
            </a:r>
            <a:r>
              <a:rPr lang="en-GB" sz="2800" dirty="0">
                <a:solidFill>
                  <a:schemeClr val="bg1"/>
                </a:solidFill>
              </a:rPr>
              <a:t>t</a:t>
            </a:r>
            <a:r>
              <a:rPr lang="en-GB" sz="2800" dirty="0" smtClean="0">
                <a:solidFill>
                  <a:schemeClr val="bg1"/>
                </a:solidFill>
              </a:rPr>
              <a:t>axonomy terminology included where available.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Taxonomy terms include:</a:t>
            </a:r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   	</a:t>
            </a:r>
            <a:r>
              <a:rPr lang="en-GB" sz="2800" dirty="0" smtClean="0">
                <a:solidFill>
                  <a:schemeClr val="bg1"/>
                </a:solidFill>
              </a:rPr>
              <a:t>Local GAAP (incl. Canadian GAAP), IFRS</a:t>
            </a:r>
            <a:r>
              <a:rPr lang="en-GB" dirty="0">
                <a:solidFill>
                  <a:schemeClr val="bg1"/>
                </a:solidFill>
              </a:rPr>
              <a:t>,</a:t>
            </a:r>
            <a:endParaRPr lang="en-GB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	</a:t>
            </a:r>
            <a:r>
              <a:rPr lang="en-GB" sz="2800" dirty="0" smtClean="0">
                <a:solidFill>
                  <a:schemeClr val="bg1"/>
                </a:solidFill>
              </a:rPr>
              <a:t>IMF, System of National Accounts (SNA)</a:t>
            </a:r>
            <a:r>
              <a:rPr lang="en-GB" sz="3600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0" y="1535113"/>
            <a:ext cx="4040188" cy="639762"/>
          </a:xfrm>
        </p:spPr>
        <p:txBody>
          <a:bodyPr/>
          <a:lstStyle/>
          <a:p>
            <a:endParaRPr lang="en-IE" smtClean="0"/>
          </a:p>
          <a:p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9211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C</a:t>
            </a:r>
            <a:r>
              <a:rPr lang="en-IE" dirty="0" smtClean="0">
                <a:solidFill>
                  <a:schemeClr val="bg1"/>
                </a:solidFill>
              </a:rPr>
              <a:t>onsistency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More consistency through: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Internal consistency check (part of validation process)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Non-English to non-English translation via common English translation (see next slide)</a:t>
            </a:r>
          </a:p>
          <a:p>
            <a:r>
              <a:rPr lang="en-GB" sz="2800" dirty="0">
                <a:solidFill>
                  <a:schemeClr val="bg1"/>
                </a:solidFill>
              </a:rPr>
              <a:t>T</a:t>
            </a:r>
            <a:r>
              <a:rPr lang="en-GB" sz="2800" dirty="0" smtClean="0">
                <a:solidFill>
                  <a:schemeClr val="bg1"/>
                </a:solidFill>
              </a:rPr>
              <a:t>ranslators using the same </a:t>
            </a:r>
            <a:r>
              <a:rPr lang="en-GB" sz="2800" dirty="0" err="1" smtClean="0">
                <a:solidFill>
                  <a:schemeClr val="bg1"/>
                </a:solidFill>
              </a:rPr>
              <a:t>termbase</a:t>
            </a:r>
            <a:endParaRPr lang="en-GB" sz="2800" dirty="0" smtClean="0">
              <a:solidFill>
                <a:schemeClr val="bg1"/>
              </a:solidFill>
            </a:endParaRPr>
          </a:p>
          <a:p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903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Presentation format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effectLst>
            <a:softEdge rad="12700"/>
          </a:effectLst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French:       </a:t>
            </a:r>
            <a:r>
              <a:rPr lang="en-GB" sz="2800" dirty="0" smtClean="0">
                <a:solidFill>
                  <a:srgbClr val="FF9933"/>
                </a:solidFill>
              </a:rPr>
              <a:t>balance </a:t>
            </a:r>
            <a:r>
              <a:rPr lang="en-GB" sz="2800" dirty="0">
                <a:solidFill>
                  <a:srgbClr val="FF9933"/>
                </a:solidFill>
              </a:rPr>
              <a:t>mondiale des </a:t>
            </a:r>
            <a:r>
              <a:rPr lang="en-GB" sz="2800" dirty="0" smtClean="0">
                <a:solidFill>
                  <a:srgbClr val="FF9933"/>
                </a:solidFill>
              </a:rPr>
              <a:t>paiements</a:t>
            </a:r>
          </a:p>
          <a:p>
            <a:pPr marL="0" indent="0">
              <a:buNone/>
            </a:pPr>
            <a:endParaRPr lang="en-GB" sz="2800" dirty="0" smtClean="0">
              <a:solidFill>
                <a:srgbClr val="FF9933"/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German</a:t>
            </a:r>
            <a:r>
              <a:rPr lang="en-GB" sz="2800" dirty="0">
                <a:solidFill>
                  <a:schemeClr val="bg1"/>
                </a:solidFill>
              </a:rPr>
              <a:t>:     </a:t>
            </a:r>
            <a:r>
              <a:rPr lang="en-GB" sz="2800" dirty="0" smtClean="0">
                <a:solidFill>
                  <a:srgbClr val="FF9933"/>
                </a:solidFill>
              </a:rPr>
              <a:t>Weltzahlungsbilanz</a:t>
            </a:r>
          </a:p>
          <a:p>
            <a:pPr marL="0" indent="0">
              <a:buNone/>
            </a:pPr>
            <a:endParaRPr lang="en-GB" sz="2800" dirty="0" smtClean="0">
              <a:solidFill>
                <a:srgbClr val="FF9933"/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English:       </a:t>
            </a:r>
            <a:r>
              <a:rPr lang="en-GB" sz="2800" dirty="0" smtClean="0">
                <a:solidFill>
                  <a:srgbClr val="FF9933"/>
                </a:solidFill>
              </a:rPr>
              <a:t>global balance of payments [economics]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4418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/>
            </a:r>
            <a:br>
              <a:rPr lang="en-IE" dirty="0" smtClean="0">
                <a:solidFill>
                  <a:schemeClr val="bg1"/>
                </a:solidFill>
              </a:rPr>
            </a:br>
            <a:r>
              <a:rPr lang="en-IE" dirty="0" smtClean="0">
                <a:solidFill>
                  <a:schemeClr val="bg1"/>
                </a:solidFill>
              </a:rPr>
              <a:t>Consistency example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Google </a:t>
            </a:r>
            <a:r>
              <a:rPr lang="en-GB" sz="2800" dirty="0">
                <a:solidFill>
                  <a:schemeClr val="bg1"/>
                </a:solidFill>
              </a:rPr>
              <a:t>English               </a:t>
            </a:r>
            <a:r>
              <a:rPr lang="en-GB" sz="2800" dirty="0" smtClean="0">
                <a:solidFill>
                  <a:schemeClr val="bg1"/>
                </a:solidFill>
              </a:rPr>
              <a:t>Google </a:t>
            </a:r>
            <a:r>
              <a:rPr lang="en-GB" sz="2800" dirty="0">
                <a:solidFill>
                  <a:schemeClr val="bg1"/>
                </a:solidFill>
              </a:rPr>
              <a:t>French       </a:t>
            </a:r>
            <a:r>
              <a:rPr lang="en-GB" sz="2800" dirty="0" smtClean="0">
                <a:solidFill>
                  <a:schemeClr val="bg1"/>
                </a:solidFill>
              </a:rPr>
              <a:t>     Google </a:t>
            </a:r>
            <a:r>
              <a:rPr lang="en-GB" sz="2800" dirty="0">
                <a:solidFill>
                  <a:schemeClr val="bg1"/>
                </a:solidFill>
              </a:rPr>
              <a:t>German       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bg1"/>
                </a:solidFill>
              </a:rPr>
              <a:t>Bond </a:t>
            </a:r>
            <a:r>
              <a:rPr lang="en-GB" sz="2200" dirty="0">
                <a:solidFill>
                  <a:schemeClr val="bg1"/>
                </a:solidFill>
              </a:rPr>
              <a:t>washing                        </a:t>
            </a:r>
            <a:r>
              <a:rPr lang="en-GB" sz="2200" dirty="0" smtClean="0">
                <a:solidFill>
                  <a:schemeClr val="bg1"/>
                </a:solidFill>
              </a:rPr>
              <a:t>                                                       Bond </a:t>
            </a:r>
            <a:r>
              <a:rPr lang="en-GB" sz="2200" dirty="0" err="1">
                <a:solidFill>
                  <a:schemeClr val="bg1"/>
                </a:solidFill>
              </a:rPr>
              <a:t>Wäsche</a:t>
            </a:r>
            <a:r>
              <a:rPr lang="en-GB" sz="2200" dirty="0">
                <a:solidFill>
                  <a:schemeClr val="bg1"/>
                </a:solidFill>
              </a:rPr>
              <a:t>         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bg1"/>
                </a:solidFill>
              </a:rPr>
              <a:t>                                                    Bond </a:t>
            </a:r>
            <a:r>
              <a:rPr lang="en-GB" sz="2200" dirty="0">
                <a:solidFill>
                  <a:schemeClr val="bg1"/>
                </a:solidFill>
              </a:rPr>
              <a:t>laver                </a:t>
            </a:r>
            <a:r>
              <a:rPr lang="en-GB" sz="2200" dirty="0" smtClean="0">
                <a:solidFill>
                  <a:schemeClr val="bg1"/>
                </a:solidFill>
              </a:rPr>
              <a:t>                 Bond </a:t>
            </a:r>
            <a:r>
              <a:rPr lang="en-GB" sz="2200" dirty="0" err="1">
                <a:solidFill>
                  <a:schemeClr val="bg1"/>
                </a:solidFill>
              </a:rPr>
              <a:t>Waschen</a:t>
            </a:r>
            <a:r>
              <a:rPr lang="en-GB" sz="2600" dirty="0">
                <a:solidFill>
                  <a:schemeClr val="bg1"/>
                </a:solidFill>
              </a:rPr>
              <a:t>  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      </a:t>
            </a:r>
          </a:p>
          <a:p>
            <a:pPr marL="0" indent="0">
              <a:buNone/>
            </a:pPr>
            <a:r>
              <a:rPr lang="en-GB" sz="2800" dirty="0" err="1" smtClean="0">
                <a:solidFill>
                  <a:schemeClr val="bg1"/>
                </a:solidFill>
              </a:rPr>
              <a:t>LinguaFin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>
                <a:solidFill>
                  <a:schemeClr val="bg1"/>
                </a:solidFill>
              </a:rPr>
              <a:t>English   </a:t>
            </a:r>
            <a:r>
              <a:rPr lang="en-GB" sz="2800" dirty="0" smtClean="0">
                <a:solidFill>
                  <a:schemeClr val="bg1"/>
                </a:solidFill>
              </a:rPr>
              <a:t>    </a:t>
            </a:r>
            <a:r>
              <a:rPr lang="en-GB" sz="2800" dirty="0" err="1" smtClean="0">
                <a:solidFill>
                  <a:schemeClr val="bg1"/>
                </a:solidFill>
              </a:rPr>
              <a:t>LinguaFin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>
                <a:solidFill>
                  <a:schemeClr val="bg1"/>
                </a:solidFill>
              </a:rPr>
              <a:t>French      </a:t>
            </a:r>
            <a:r>
              <a:rPr lang="en-GB" sz="2800" dirty="0" err="1" smtClean="0">
                <a:solidFill>
                  <a:schemeClr val="bg1"/>
                </a:solidFill>
              </a:rPr>
              <a:t>LinguaFin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>
                <a:solidFill>
                  <a:schemeClr val="bg1"/>
                </a:solidFill>
              </a:rPr>
              <a:t>German  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bg1"/>
                </a:solidFill>
              </a:rPr>
              <a:t>Bond </a:t>
            </a:r>
            <a:r>
              <a:rPr lang="en-GB" sz="2200" dirty="0">
                <a:solidFill>
                  <a:schemeClr val="bg1"/>
                </a:solidFill>
              </a:rPr>
              <a:t>washing                                                    </a:t>
            </a:r>
            <a:r>
              <a:rPr lang="en-GB" sz="2200" dirty="0" smtClean="0">
                <a:solidFill>
                  <a:schemeClr val="bg1"/>
                </a:solidFill>
              </a:rPr>
              <a:t>              </a:t>
            </a:r>
            <a:r>
              <a:rPr lang="en-GB" sz="2200" dirty="0" err="1" smtClean="0">
                <a:solidFill>
                  <a:srgbClr val="FF9933"/>
                </a:solidFill>
              </a:rPr>
              <a:t>Wertpapier-Scheingeschäft</a:t>
            </a:r>
            <a:endParaRPr lang="en-GB" sz="2200" dirty="0" smtClean="0">
              <a:solidFill>
                <a:srgbClr val="FF9933"/>
              </a:solidFill>
            </a:endParaRPr>
          </a:p>
          <a:p>
            <a:pPr marL="0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smtClean="0">
                <a:solidFill>
                  <a:schemeClr val="bg1"/>
                </a:solidFill>
              </a:rPr>
              <a:t>          </a:t>
            </a:r>
            <a:r>
              <a:rPr lang="fr-FR" sz="2200" dirty="0" smtClean="0">
                <a:solidFill>
                  <a:schemeClr val="bg1"/>
                </a:solidFill>
              </a:rPr>
              <a:t>                                      Opération </a:t>
            </a:r>
            <a:r>
              <a:rPr lang="fr-FR" sz="2200" dirty="0">
                <a:solidFill>
                  <a:schemeClr val="bg1"/>
                </a:solidFill>
              </a:rPr>
              <a:t>sur obligations de l'évasion </a:t>
            </a:r>
            <a:r>
              <a:rPr lang="fr-FR" sz="2200" dirty="0" smtClean="0">
                <a:solidFill>
                  <a:schemeClr val="bg1"/>
                </a:solidFill>
              </a:rPr>
              <a:t>fiscale</a:t>
            </a:r>
          </a:p>
          <a:p>
            <a:pPr marL="0" indent="0">
              <a:buNone/>
            </a:pPr>
            <a:r>
              <a:rPr lang="fr-FR" sz="2200" dirty="0" smtClean="0">
                <a:solidFill>
                  <a:schemeClr val="bg1"/>
                </a:solidFill>
              </a:rPr>
              <a:t>                                                                                           </a:t>
            </a:r>
            <a:r>
              <a:rPr lang="fr-FR" sz="2200" dirty="0" err="1" smtClean="0">
                <a:solidFill>
                  <a:srgbClr val="FF9933"/>
                </a:solidFill>
              </a:rPr>
              <a:t>Wertpapier-Scheingeschäft</a:t>
            </a:r>
            <a:endParaRPr lang="fr-FR" sz="2300" dirty="0">
              <a:solidFill>
                <a:srgbClr val="FF9933"/>
              </a:solidFill>
            </a:endParaRPr>
          </a:p>
          <a:p>
            <a:endParaRPr lang="en-GB" sz="23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309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/>
            </a:r>
            <a:br>
              <a:rPr lang="en-IE" dirty="0" smtClean="0">
                <a:solidFill>
                  <a:schemeClr val="bg1"/>
                </a:solidFill>
              </a:rPr>
            </a:br>
            <a:r>
              <a:rPr lang="en-IE" dirty="0" smtClean="0">
                <a:solidFill>
                  <a:schemeClr val="bg1"/>
                </a:solidFill>
              </a:rPr>
              <a:t>Accuracy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300" dirty="0" smtClean="0">
                <a:solidFill>
                  <a:schemeClr val="bg1"/>
                </a:solidFill>
              </a:rPr>
              <a:t>High accuracy level through:</a:t>
            </a:r>
          </a:p>
          <a:p>
            <a:endParaRPr lang="en-GB" sz="2300" dirty="0">
              <a:solidFill>
                <a:schemeClr val="bg1"/>
              </a:solidFill>
            </a:endParaRPr>
          </a:p>
          <a:p>
            <a:r>
              <a:rPr lang="en-GB" sz="2300" dirty="0" smtClean="0">
                <a:solidFill>
                  <a:schemeClr val="bg1"/>
                </a:solidFill>
              </a:rPr>
              <a:t>            Valid translation</a:t>
            </a:r>
          </a:p>
          <a:p>
            <a:endParaRPr lang="en-GB" sz="2300" dirty="0" smtClean="0">
              <a:solidFill>
                <a:schemeClr val="bg1"/>
              </a:solidFill>
            </a:endParaRPr>
          </a:p>
          <a:p>
            <a:r>
              <a:rPr lang="en-GB" sz="2300" dirty="0">
                <a:solidFill>
                  <a:schemeClr val="bg1"/>
                </a:solidFill>
              </a:rPr>
              <a:t> </a:t>
            </a:r>
            <a:r>
              <a:rPr lang="en-GB" sz="2300" dirty="0" smtClean="0">
                <a:solidFill>
                  <a:schemeClr val="bg1"/>
                </a:solidFill>
              </a:rPr>
              <a:t>           Precision of translation</a:t>
            </a:r>
          </a:p>
          <a:p>
            <a:endParaRPr lang="en-GB" sz="2300" dirty="0" smtClean="0">
              <a:solidFill>
                <a:schemeClr val="bg1"/>
              </a:solidFill>
            </a:endParaRPr>
          </a:p>
          <a:p>
            <a:r>
              <a:rPr lang="en-GB" sz="2300" dirty="0">
                <a:solidFill>
                  <a:schemeClr val="bg1"/>
                </a:solidFill>
              </a:rPr>
              <a:t> </a:t>
            </a:r>
            <a:r>
              <a:rPr lang="en-GB" sz="2300" dirty="0" smtClean="0">
                <a:solidFill>
                  <a:schemeClr val="bg1"/>
                </a:solidFill>
              </a:rPr>
              <a:t>           Use of label rather than definition (where </a:t>
            </a:r>
            <a:r>
              <a:rPr lang="en-GB" sz="2300" dirty="0" smtClean="0">
                <a:solidFill>
                  <a:schemeClr val="bg1"/>
                </a:solidFill>
              </a:rPr>
              <a:t>possible)</a:t>
            </a:r>
            <a:endParaRPr lang="en-GB" sz="23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599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Term sources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More than 1,000 sources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Government </a:t>
            </a:r>
            <a:r>
              <a:rPr lang="en-US" sz="2800" dirty="0">
                <a:solidFill>
                  <a:schemeClr val="bg1"/>
                </a:solidFill>
              </a:rPr>
              <a:t>agencies &amp; departments</a:t>
            </a:r>
          </a:p>
          <a:p>
            <a:r>
              <a:rPr lang="en-US" sz="2800" dirty="0">
                <a:solidFill>
                  <a:schemeClr val="bg1"/>
                </a:solidFill>
              </a:rPr>
              <a:t>International organizations e.g. IMF</a:t>
            </a:r>
          </a:p>
          <a:p>
            <a:r>
              <a:rPr lang="en-US" sz="2800" dirty="0">
                <a:solidFill>
                  <a:schemeClr val="bg1"/>
                </a:solidFill>
              </a:rPr>
              <a:t>Accounting associations</a:t>
            </a:r>
          </a:p>
          <a:p>
            <a:r>
              <a:rPr lang="en-US" sz="2800" dirty="0">
                <a:solidFill>
                  <a:schemeClr val="bg1"/>
                </a:solidFill>
              </a:rPr>
              <a:t>Accounting organizations</a:t>
            </a:r>
          </a:p>
          <a:p>
            <a:r>
              <a:rPr lang="en-US" sz="2800" dirty="0">
                <a:solidFill>
                  <a:schemeClr val="bg1"/>
                </a:solidFill>
              </a:rPr>
              <a:t>Insurance organizations</a:t>
            </a:r>
          </a:p>
          <a:p>
            <a:r>
              <a:rPr lang="en-US" sz="2800" dirty="0">
                <a:solidFill>
                  <a:schemeClr val="bg1"/>
                </a:solidFill>
              </a:rPr>
              <a:t>Listed companies</a:t>
            </a:r>
          </a:p>
          <a:p>
            <a:r>
              <a:rPr lang="en-US" sz="2800" dirty="0">
                <a:solidFill>
                  <a:schemeClr val="bg1"/>
                </a:solidFill>
              </a:rPr>
              <a:t>Pension organizations</a:t>
            </a:r>
          </a:p>
          <a:p>
            <a:r>
              <a:rPr lang="en-US" sz="2800" dirty="0">
                <a:solidFill>
                  <a:schemeClr val="bg1"/>
                </a:solidFill>
              </a:rPr>
              <a:t>Taxonomy </a:t>
            </a:r>
            <a:r>
              <a:rPr lang="en-US" sz="2800" dirty="0" smtClean="0">
                <a:solidFill>
                  <a:schemeClr val="bg1"/>
                </a:solidFill>
              </a:rPr>
              <a:t>organizations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Etc.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3882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Intellectual property (IP)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Complies with Geneva Convention</a:t>
            </a:r>
          </a:p>
          <a:p>
            <a:pPr algn="l"/>
            <a:r>
              <a:rPr lang="en-IE" sz="2200" dirty="0" smtClean="0">
                <a:solidFill>
                  <a:schemeClr val="bg1"/>
                </a:solidFill>
              </a:rPr>
              <a:t>            </a:t>
            </a:r>
            <a:r>
              <a:rPr lang="en-IE" sz="2400" dirty="0" smtClean="0">
                <a:solidFill>
                  <a:schemeClr val="bg1"/>
                </a:solidFill>
              </a:rPr>
              <a:t>(</a:t>
            </a:r>
            <a:r>
              <a:rPr lang="en-US" sz="2400" dirty="0">
                <a:solidFill>
                  <a:schemeClr val="bg1"/>
                </a:solidFill>
              </a:rPr>
              <a:t>Text is public domain, format is </a:t>
            </a:r>
            <a:r>
              <a:rPr lang="en-US" sz="2400" dirty="0" smtClean="0">
                <a:solidFill>
                  <a:schemeClr val="bg1"/>
                </a:solidFill>
              </a:rPr>
              <a:t>proprietary)</a:t>
            </a:r>
            <a:endParaRPr lang="en-US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Subscription agreement specifies:</a:t>
            </a:r>
          </a:p>
          <a:p>
            <a:pPr algn="l"/>
            <a:r>
              <a:rPr lang="en-IE" dirty="0" smtClean="0">
                <a:solidFill>
                  <a:schemeClr val="bg1"/>
                </a:solidFill>
              </a:rPr>
              <a:t>      	</a:t>
            </a:r>
            <a:r>
              <a:rPr lang="en-IE" sz="2400" dirty="0" smtClean="0">
                <a:solidFill>
                  <a:schemeClr val="bg1"/>
                </a:solidFill>
              </a:rPr>
              <a:t>Text is provided at no cost</a:t>
            </a:r>
          </a:p>
          <a:p>
            <a:pPr algn="l"/>
            <a:r>
              <a:rPr lang="en-IE" sz="2400" dirty="0" smtClean="0">
                <a:solidFill>
                  <a:schemeClr val="bg1"/>
                </a:solidFill>
              </a:rPr>
              <a:t>        	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</a:rPr>
              <a:t>	</a:t>
            </a:r>
            <a:r>
              <a:rPr lang="en-IE" sz="2400" dirty="0" smtClean="0">
                <a:solidFill>
                  <a:schemeClr val="bg1"/>
                </a:solidFill>
              </a:rPr>
              <a:t>Subscription fee is for collection, formatting, validation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</a:rPr>
              <a:t>	</a:t>
            </a:r>
            <a:r>
              <a:rPr lang="en-IE" sz="2400" dirty="0" smtClean="0">
                <a:solidFill>
                  <a:schemeClr val="bg1"/>
                </a:solidFill>
              </a:rPr>
              <a:t>and maintenance of terminology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35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39750"/>
            <a:ext cx="8229600" cy="72901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Language coverage </a:t>
            </a:r>
            <a:r>
              <a:rPr lang="en-GB" sz="2200" dirty="0" smtClean="0">
                <a:solidFill>
                  <a:schemeClr val="bg1"/>
                </a:solidFill>
              </a:rPr>
              <a:t>(excl. numeric data)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266928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bg1"/>
                </a:solidFill>
              </a:rPr>
              <a:t>Language pair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German-English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French </a:t>
            </a:r>
            <a:r>
              <a:rPr lang="en-GB" dirty="0" smtClean="0">
                <a:solidFill>
                  <a:schemeClr val="bg1"/>
                </a:solidFill>
              </a:rPr>
              <a:t>(Variant: France)-English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French (Variant: Canada)-</a:t>
            </a:r>
            <a:r>
              <a:rPr lang="en-GB" dirty="0">
                <a:solidFill>
                  <a:schemeClr val="bg1"/>
                </a:solidFill>
              </a:rPr>
              <a:t>E</a:t>
            </a:r>
            <a:r>
              <a:rPr lang="en-GB" dirty="0" smtClean="0">
                <a:solidFill>
                  <a:schemeClr val="bg1"/>
                </a:solidFill>
              </a:rPr>
              <a:t>nglish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French (Variant: Switzerland)-English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French (Variant: Luxembourg)-English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Spanish-English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Portuguese (Variant: Portugal)-English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Portuguese (Variant: Brazil)-English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444208" y="1600200"/>
            <a:ext cx="2242592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bg1"/>
                </a:solidFill>
              </a:rPr>
              <a:t> Term pairs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90,000</a:t>
            </a:r>
          </a:p>
          <a:p>
            <a:r>
              <a:rPr lang="en-GB" dirty="0">
                <a:solidFill>
                  <a:schemeClr val="bg1"/>
                </a:solidFill>
              </a:rPr>
              <a:t>9</a:t>
            </a:r>
            <a:r>
              <a:rPr lang="en-GB" dirty="0" smtClean="0">
                <a:solidFill>
                  <a:schemeClr val="bg1"/>
                </a:solidFill>
              </a:rPr>
              <a:t>0,000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60,000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20,000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13,000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85,000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34,000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34,000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12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9819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/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dirty="0" smtClean="0">
                <a:solidFill>
                  <a:schemeClr val="bg1"/>
                </a:solidFill>
              </a:rPr>
              <a:t/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dirty="0" smtClean="0">
                <a:solidFill>
                  <a:schemeClr val="bg1"/>
                </a:solidFill>
              </a:rPr>
              <a:t>LinguaFin </a:t>
            </a:r>
            <a:r>
              <a:rPr lang="en-GB" sz="3600" dirty="0" smtClean="0">
                <a:solidFill>
                  <a:schemeClr val="bg1"/>
                </a:solidFill>
              </a:rPr>
              <a:t>advantages</a:t>
            </a:r>
            <a:r>
              <a:rPr lang="en-GB" sz="3600" dirty="0" smtClean="0">
                <a:solidFill>
                  <a:schemeClr val="bg1"/>
                </a:solidFill>
              </a:rPr>
              <a:t/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dirty="0" smtClean="0">
                <a:solidFill>
                  <a:schemeClr val="bg1"/>
                </a:solidFill>
              </a:rPr>
              <a:t> </a:t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dirty="0" smtClean="0">
                <a:solidFill>
                  <a:schemeClr val="bg1"/>
                </a:solidFill>
              </a:rPr>
              <a:t> 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340767"/>
            <a:ext cx="8640960" cy="4968553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High quality low </a:t>
            </a:r>
            <a:r>
              <a:rPr lang="en-US" sz="2400" dirty="0">
                <a:solidFill>
                  <a:schemeClr val="bg1"/>
                </a:solidFill>
              </a:rPr>
              <a:t>cost </a:t>
            </a:r>
            <a:r>
              <a:rPr lang="en-US" sz="2400" dirty="0" smtClean="0">
                <a:solidFill>
                  <a:schemeClr val="bg1"/>
                </a:solidFill>
              </a:rPr>
              <a:t>termbase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Very reliable </a:t>
            </a:r>
            <a:r>
              <a:rPr lang="en-US" sz="2400" dirty="0">
                <a:solidFill>
                  <a:schemeClr val="bg1"/>
                </a:solidFill>
              </a:rPr>
              <a:t>validation </a:t>
            </a:r>
            <a:r>
              <a:rPr lang="en-US" sz="2400" dirty="0" smtClean="0">
                <a:solidFill>
                  <a:schemeClr val="bg1"/>
                </a:solidFill>
              </a:rPr>
              <a:t>tool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Extensive </a:t>
            </a:r>
            <a:r>
              <a:rPr lang="en-IE" sz="2400" dirty="0">
                <a:solidFill>
                  <a:schemeClr val="bg1"/>
                </a:solidFill>
              </a:rPr>
              <a:t>coverage of main global </a:t>
            </a:r>
            <a:r>
              <a:rPr lang="en-IE" sz="2400" dirty="0" smtClean="0">
                <a:solidFill>
                  <a:schemeClr val="bg1"/>
                </a:solidFill>
              </a:rPr>
              <a:t>languages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400" dirty="0">
              <a:solidFill>
                <a:schemeClr val="bg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Consistency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IE" sz="2400" dirty="0" smtClean="0">
              <a:solidFill>
                <a:schemeClr val="bg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Commonly used general and legal term pairs and phrases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IE" sz="2400" dirty="0" smtClean="0">
              <a:solidFill>
                <a:schemeClr val="bg1"/>
              </a:solidFill>
            </a:endParaRPr>
          </a:p>
          <a:p>
            <a:pPr lvl="0" algn="l"/>
            <a:endParaRPr lang="en-IE" dirty="0" smtClean="0">
              <a:solidFill>
                <a:schemeClr val="bg1"/>
              </a:solidFill>
            </a:endParaRPr>
          </a:p>
          <a:p>
            <a:pPr lvl="0" algn="l"/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9807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936104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LinguaFin </a:t>
            </a:r>
            <a:r>
              <a:rPr lang="en-GB" sz="3200" dirty="0">
                <a:solidFill>
                  <a:schemeClr val="bg1"/>
                </a:solidFill>
              </a:rPr>
              <a:t>advantages </a:t>
            </a:r>
            <a:r>
              <a:rPr lang="en-GB" sz="2400" dirty="0">
                <a:solidFill>
                  <a:schemeClr val="bg1"/>
                </a:solidFill>
              </a:rPr>
              <a:t>(cont’d)</a:t>
            </a:r>
            <a:r>
              <a:rPr lang="en-GB" sz="3600" dirty="0">
                <a:solidFill>
                  <a:schemeClr val="bg1"/>
                </a:solidFill>
              </a:rPr>
              <a:t> 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640960" cy="4968551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Addition of new terms specified by subscriber </a:t>
            </a:r>
            <a:r>
              <a:rPr lang="en-US" sz="1400" dirty="0">
                <a:solidFill>
                  <a:schemeClr val="bg1"/>
                </a:solidFill>
              </a:rPr>
              <a:t>{enterprise subscription only}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IE" sz="2400" dirty="0">
              <a:solidFill>
                <a:schemeClr val="bg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chemeClr val="bg1"/>
                </a:solidFill>
              </a:rPr>
              <a:t>Available for use with Trados Studio</a:t>
            </a:r>
          </a:p>
          <a:p>
            <a:pPr lvl="0" algn="l"/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Non-English </a:t>
            </a:r>
            <a:r>
              <a:rPr lang="en-US" sz="2400" dirty="0">
                <a:solidFill>
                  <a:schemeClr val="bg1"/>
                </a:solidFill>
              </a:rPr>
              <a:t>term pairs visible in English </a:t>
            </a:r>
            <a:r>
              <a:rPr lang="en-US" sz="2400" dirty="0" smtClean="0">
                <a:solidFill>
                  <a:schemeClr val="bg1"/>
                </a:solidFill>
              </a:rPr>
              <a:t>with bracketing</a:t>
            </a:r>
          </a:p>
          <a:p>
            <a:pPr lvl="0" algn="l"/>
            <a:endParaRPr lang="en-IE" sz="2400" dirty="0" smtClean="0">
              <a:solidFill>
                <a:schemeClr val="bg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Cost effective: Euro79 per user per language </a:t>
            </a:r>
            <a:r>
              <a:rPr lang="en-IE" sz="2400" dirty="0" smtClean="0">
                <a:solidFill>
                  <a:schemeClr val="bg1"/>
                </a:solidFill>
              </a:rPr>
              <a:t>pair per </a:t>
            </a:r>
            <a:r>
              <a:rPr lang="en-IE" sz="2400" dirty="0" smtClean="0">
                <a:solidFill>
                  <a:schemeClr val="bg1"/>
                </a:solidFill>
              </a:rPr>
              <a:t>annum or enterprise subscription </a:t>
            </a:r>
            <a:r>
              <a:rPr lang="en-IE" sz="2400" dirty="0" smtClean="0">
                <a:solidFill>
                  <a:schemeClr val="bg1"/>
                </a:solidFill>
              </a:rPr>
              <a:t>at discount on Euro79</a:t>
            </a:r>
            <a:endParaRPr lang="en-IE" sz="2400" dirty="0" smtClean="0">
              <a:solidFill>
                <a:schemeClr val="bg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An </a:t>
            </a:r>
            <a:r>
              <a:rPr lang="en-US" sz="2400" dirty="0">
                <a:solidFill>
                  <a:schemeClr val="bg1"/>
                </a:solidFill>
              </a:rPr>
              <a:t>annual productivity gain of 0.15% </a:t>
            </a:r>
            <a:r>
              <a:rPr lang="en-US" sz="2400" dirty="0" smtClean="0">
                <a:solidFill>
                  <a:schemeClr val="bg1"/>
                </a:solidFill>
              </a:rPr>
              <a:t> will </a:t>
            </a:r>
            <a:r>
              <a:rPr lang="en-US" sz="2400" dirty="0">
                <a:solidFill>
                  <a:schemeClr val="bg1"/>
                </a:solidFill>
              </a:rPr>
              <a:t>cover it’s cost.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IE" sz="2400" dirty="0" smtClean="0">
              <a:solidFill>
                <a:schemeClr val="bg1"/>
              </a:solidFill>
            </a:endParaRPr>
          </a:p>
          <a:p>
            <a:pPr lvl="0" algn="l"/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5851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936104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Translator’s comments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640960" cy="4968551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dirty="0">
                <a:solidFill>
                  <a:schemeClr val="bg1"/>
                </a:solidFill>
              </a:rPr>
              <a:t>First let me say I’m about to give two training webinars on financial translation at a French translation agency; and after looking over your new product, I am going to include LinguaFin as one of a very few recommended resources.  I will suggest that the participants sign up for your web lookup tool….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IE" sz="2400" dirty="0" smtClean="0">
              <a:solidFill>
                <a:schemeClr val="bg1"/>
              </a:solidFill>
            </a:endParaRPr>
          </a:p>
          <a:p>
            <a:pPr lvl="0" algn="l"/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8985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936104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Translator’s </a:t>
            </a:r>
            <a:r>
              <a:rPr lang="en-IE" dirty="0" smtClean="0">
                <a:solidFill>
                  <a:schemeClr val="bg1"/>
                </a:solidFill>
              </a:rPr>
              <a:t>comments </a:t>
            </a:r>
            <a:r>
              <a:rPr lang="en-IE" sz="2400" dirty="0" smtClean="0">
                <a:solidFill>
                  <a:schemeClr val="bg1"/>
                </a:solidFill>
              </a:rPr>
              <a:t>(cont’d)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640960" cy="4968551"/>
          </a:xfrm>
        </p:spPr>
        <p:txBody>
          <a:bodyPr>
            <a:normAutofit fontScale="92500" lnSpcReduction="10000"/>
          </a:bodyPr>
          <a:lstStyle/>
          <a:p>
            <a:pPr algn="l"/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>
                <a:solidFill>
                  <a:schemeClr val="bg1"/>
                </a:solidFill>
              </a:rPr>
              <a:t>….From my observation of your FR-EN work, the scope is remarkable, and there are terms and term families that show unequalled depth.  The “repo” example in your presentation is but one.  I can’t imagine how long it took to put together this term base.  The contextual discrimination is really clear and a big plus.  Most importantly, testing your translations against my own knowledge, I found them to be reliable.”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algn="l"/>
            <a:r>
              <a:rPr lang="en-US" i="1" dirty="0">
                <a:solidFill>
                  <a:schemeClr val="bg1"/>
                </a:solidFill>
              </a:rPr>
              <a:t>{US based French-English translator and trainer}</a:t>
            </a:r>
            <a:endParaRPr lang="en-IE" dirty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IE" sz="2400" dirty="0" smtClean="0">
              <a:solidFill>
                <a:schemeClr val="bg1"/>
              </a:solidFill>
            </a:endParaRPr>
          </a:p>
          <a:p>
            <a:pPr lvl="0" algn="l"/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338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Future Plans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Bring all major languages coverage to 100,000+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Complete sub-set of ‘core terms’ for all languages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Add terms sought by users and not yet available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Respond to customization requests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04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39750"/>
            <a:ext cx="8229600" cy="72901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Language coverage </a:t>
            </a:r>
            <a:r>
              <a:rPr lang="en-GB" sz="2200" dirty="0">
                <a:solidFill>
                  <a:schemeClr val="bg1"/>
                </a:solidFill>
              </a:rPr>
              <a:t>(excl. numeric data</a:t>
            </a:r>
            <a:r>
              <a:rPr lang="en-GB" sz="2200" dirty="0" smtClean="0">
                <a:solidFill>
                  <a:schemeClr val="bg1"/>
                </a:solidFill>
              </a:rPr>
              <a:t>)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700" dirty="0" smtClean="0">
                <a:solidFill>
                  <a:schemeClr val="bg1"/>
                </a:solidFill>
              </a:rPr>
              <a:t>(cont’d)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83568" y="1628801"/>
            <a:ext cx="7400356" cy="46085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bg1"/>
                </a:solidFill>
              </a:rPr>
              <a:t>Language pair</a:t>
            </a:r>
          </a:p>
          <a:p>
            <a:r>
              <a:rPr lang="en-GB" sz="2600" dirty="0" smtClean="0">
                <a:solidFill>
                  <a:schemeClr val="bg1"/>
                </a:solidFill>
              </a:rPr>
              <a:t>Chinese (Variant: Simplified)-English</a:t>
            </a:r>
          </a:p>
          <a:p>
            <a:r>
              <a:rPr lang="en-GB" sz="2600" dirty="0" smtClean="0">
                <a:solidFill>
                  <a:schemeClr val="bg1"/>
                </a:solidFill>
              </a:rPr>
              <a:t>Chinese (Variant: Traditional)-English</a:t>
            </a:r>
            <a:endParaRPr lang="en-GB" sz="2600" dirty="0">
              <a:solidFill>
                <a:schemeClr val="bg1"/>
              </a:solidFill>
            </a:endParaRPr>
          </a:p>
          <a:p>
            <a:r>
              <a:rPr lang="en-GB" sz="2600" dirty="0" smtClean="0">
                <a:solidFill>
                  <a:schemeClr val="bg1"/>
                </a:solidFill>
              </a:rPr>
              <a:t>Japanese-English</a:t>
            </a:r>
            <a:endParaRPr lang="en-GB" sz="2600" dirty="0">
              <a:solidFill>
                <a:schemeClr val="bg1"/>
              </a:solidFill>
            </a:endParaRPr>
          </a:p>
          <a:p>
            <a:r>
              <a:rPr lang="en-GB" sz="2600" dirty="0" smtClean="0">
                <a:solidFill>
                  <a:schemeClr val="bg1"/>
                </a:solidFill>
              </a:rPr>
              <a:t>Korean-English</a:t>
            </a:r>
            <a:endParaRPr lang="en-GB" sz="2600" dirty="0">
              <a:solidFill>
                <a:schemeClr val="bg1"/>
              </a:solidFill>
            </a:endParaRPr>
          </a:p>
          <a:p>
            <a:endParaRPr lang="en-GB" sz="2600" dirty="0" smtClean="0">
              <a:solidFill>
                <a:schemeClr val="bg1"/>
              </a:solidFill>
            </a:endParaRPr>
          </a:p>
          <a:p>
            <a:r>
              <a:rPr lang="en-GB" sz="2600" dirty="0" smtClean="0">
                <a:solidFill>
                  <a:schemeClr val="bg1"/>
                </a:solidFill>
              </a:rPr>
              <a:t>72 language pair options currently available</a:t>
            </a:r>
            <a:endParaRPr lang="en-GB" sz="2600" dirty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436096" y="1628801"/>
            <a:ext cx="3600401" cy="2592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b="1" dirty="0" smtClean="0">
                <a:solidFill>
                  <a:schemeClr val="bg1"/>
                </a:solidFill>
              </a:rPr>
              <a:t>               Term pairs</a:t>
            </a:r>
            <a:endParaRPr lang="en-GB" sz="2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3800" dirty="0" smtClean="0">
                <a:solidFill>
                  <a:schemeClr val="bg1"/>
                </a:solidFill>
              </a:rPr>
              <a:t>             </a:t>
            </a:r>
            <a:r>
              <a:rPr lang="en-GB" sz="2600" dirty="0" smtClean="0">
                <a:solidFill>
                  <a:schemeClr val="bg1"/>
                </a:solidFill>
              </a:rPr>
              <a:t>55,000</a:t>
            </a:r>
          </a:p>
          <a:p>
            <a:pPr marL="0" indent="0">
              <a:buNone/>
            </a:pPr>
            <a:r>
              <a:rPr lang="en-GB" sz="2600" dirty="0" smtClean="0">
                <a:solidFill>
                  <a:schemeClr val="bg1"/>
                </a:solidFill>
              </a:rPr>
              <a:t>                    55,000</a:t>
            </a:r>
          </a:p>
          <a:p>
            <a:pPr marL="0" indent="0">
              <a:buNone/>
            </a:pPr>
            <a:r>
              <a:rPr lang="en-GB" sz="2600" dirty="0" smtClean="0">
                <a:solidFill>
                  <a:schemeClr val="bg1"/>
                </a:solidFill>
              </a:rPr>
              <a:t>                    53,000</a:t>
            </a:r>
          </a:p>
          <a:p>
            <a:pPr marL="0" indent="0">
              <a:buNone/>
            </a:pPr>
            <a:r>
              <a:rPr lang="en-GB" sz="2600" dirty="0" smtClean="0">
                <a:solidFill>
                  <a:schemeClr val="bg1"/>
                </a:solidFill>
              </a:rPr>
              <a:t>                    75,000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12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359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39750"/>
            <a:ext cx="8229600" cy="72901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Financial </a:t>
            </a:r>
            <a:r>
              <a:rPr lang="en-GB" dirty="0" smtClean="0">
                <a:solidFill>
                  <a:schemeClr val="bg1"/>
                </a:solidFill>
              </a:rPr>
              <a:t>Domains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chemeClr val="bg1"/>
                </a:solidFill>
              </a:rPr>
              <a:t>Accounting</a:t>
            </a:r>
          </a:p>
          <a:p>
            <a:r>
              <a:rPr lang="en-GB" dirty="0">
                <a:solidFill>
                  <a:schemeClr val="bg1"/>
                </a:solidFill>
              </a:rPr>
              <a:t>Banking</a:t>
            </a:r>
          </a:p>
          <a:p>
            <a:r>
              <a:rPr lang="en-GB" dirty="0">
                <a:solidFill>
                  <a:schemeClr val="bg1"/>
                </a:solidFill>
              </a:rPr>
              <a:t>Commodities</a:t>
            </a:r>
          </a:p>
          <a:p>
            <a:r>
              <a:rPr lang="en-GB" dirty="0">
                <a:solidFill>
                  <a:schemeClr val="bg1"/>
                </a:solidFill>
              </a:rPr>
              <a:t>Derivatives</a:t>
            </a:r>
          </a:p>
          <a:p>
            <a:r>
              <a:rPr lang="en-GB" dirty="0">
                <a:solidFill>
                  <a:schemeClr val="bg1"/>
                </a:solidFill>
              </a:rPr>
              <a:t>EC financial related terminology</a:t>
            </a:r>
          </a:p>
          <a:p>
            <a:r>
              <a:rPr lang="en-GB" dirty="0">
                <a:solidFill>
                  <a:schemeClr val="bg1"/>
                </a:solidFill>
              </a:rPr>
              <a:t>Economics</a:t>
            </a:r>
          </a:p>
          <a:p>
            <a:r>
              <a:rPr lang="en-GB" dirty="0">
                <a:solidFill>
                  <a:schemeClr val="bg1"/>
                </a:solidFill>
              </a:rPr>
              <a:t>Export trading &amp; customs</a:t>
            </a:r>
          </a:p>
          <a:p>
            <a:r>
              <a:rPr lang="en-GB" dirty="0">
                <a:solidFill>
                  <a:schemeClr val="bg1"/>
                </a:solidFill>
              </a:rPr>
              <a:t>Finance</a:t>
            </a:r>
          </a:p>
          <a:p>
            <a:r>
              <a:rPr lang="en-GB" dirty="0">
                <a:solidFill>
                  <a:schemeClr val="bg1"/>
                </a:solidFill>
              </a:rPr>
              <a:t>Financial related legal terminology</a:t>
            </a:r>
          </a:p>
          <a:p>
            <a:r>
              <a:rPr lang="en-GB" dirty="0">
                <a:solidFill>
                  <a:schemeClr val="bg1"/>
                </a:solidFill>
              </a:rPr>
              <a:t>Financing</a:t>
            </a:r>
          </a:p>
          <a:p>
            <a:r>
              <a:rPr lang="en-GB" dirty="0">
                <a:solidFill>
                  <a:schemeClr val="bg1"/>
                </a:solidFill>
              </a:rPr>
              <a:t>Foreign exchange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chemeClr val="bg1"/>
                </a:solidFill>
              </a:rPr>
              <a:t>Insurance</a:t>
            </a:r>
          </a:p>
          <a:p>
            <a:r>
              <a:rPr lang="en-GB" dirty="0">
                <a:solidFill>
                  <a:schemeClr val="bg1"/>
                </a:solidFill>
              </a:rPr>
              <a:t>International development</a:t>
            </a:r>
          </a:p>
          <a:p>
            <a:r>
              <a:rPr lang="en-GB" dirty="0">
                <a:solidFill>
                  <a:schemeClr val="bg1"/>
                </a:solidFill>
              </a:rPr>
              <a:t>Investment</a:t>
            </a:r>
          </a:p>
          <a:p>
            <a:r>
              <a:rPr lang="en-GB" dirty="0">
                <a:solidFill>
                  <a:schemeClr val="bg1"/>
                </a:solidFill>
              </a:rPr>
              <a:t>Leasing</a:t>
            </a:r>
          </a:p>
          <a:p>
            <a:r>
              <a:rPr lang="en-GB" dirty="0">
                <a:solidFill>
                  <a:schemeClr val="bg1"/>
                </a:solidFill>
              </a:rPr>
              <a:t>Licensing</a:t>
            </a:r>
          </a:p>
          <a:p>
            <a:r>
              <a:rPr lang="en-GB" dirty="0">
                <a:solidFill>
                  <a:schemeClr val="bg1"/>
                </a:solidFill>
              </a:rPr>
              <a:t>Micro-finance</a:t>
            </a:r>
          </a:p>
          <a:p>
            <a:r>
              <a:rPr lang="en-GB" dirty="0">
                <a:solidFill>
                  <a:schemeClr val="bg1"/>
                </a:solidFill>
              </a:rPr>
              <a:t>Pensions</a:t>
            </a:r>
          </a:p>
          <a:p>
            <a:r>
              <a:rPr lang="en-GB" dirty="0">
                <a:solidFill>
                  <a:schemeClr val="bg1"/>
                </a:solidFill>
              </a:rPr>
              <a:t>Public finance</a:t>
            </a:r>
          </a:p>
          <a:p>
            <a:r>
              <a:rPr lang="en-GB" dirty="0">
                <a:solidFill>
                  <a:schemeClr val="bg1"/>
                </a:solidFill>
              </a:rPr>
              <a:t>Social welfare</a:t>
            </a:r>
          </a:p>
          <a:p>
            <a:r>
              <a:rPr lang="en-GB" dirty="0">
                <a:solidFill>
                  <a:schemeClr val="bg1"/>
                </a:solidFill>
              </a:rPr>
              <a:t>Statistics</a:t>
            </a:r>
          </a:p>
          <a:p>
            <a:r>
              <a:rPr lang="en-GB" dirty="0">
                <a:solidFill>
                  <a:schemeClr val="bg1"/>
                </a:solidFill>
              </a:rPr>
              <a:t>Taxation</a:t>
            </a:r>
          </a:p>
          <a:p>
            <a:r>
              <a:rPr lang="en-GB" dirty="0">
                <a:solidFill>
                  <a:schemeClr val="bg1"/>
                </a:solidFill>
              </a:rPr>
              <a:t> Etc.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167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Key value added features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Formatting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Validation</a:t>
            </a:r>
            <a:endParaRPr lang="en-GB" sz="28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Synonyms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Literal translation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Acronyms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Elaboration of terms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Domain </a:t>
            </a:r>
            <a:r>
              <a:rPr lang="en-GB" sz="2800" dirty="0" smtClean="0">
                <a:solidFill>
                  <a:schemeClr val="bg1"/>
                </a:solidFill>
              </a:rPr>
              <a:t>data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Source data</a:t>
            </a:r>
            <a:endParaRPr lang="en-GB" sz="28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Language variants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Nuancing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Detailed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Taxonomy terms {IMF, GAAP etc.}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Numeric terms (incl. ordinals, fractions &amp; percentages)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Days of the week and months of the year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14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en-IE" sz="3200" dirty="0" smtClean="0">
                <a:solidFill>
                  <a:schemeClr val="bg1"/>
                </a:solidFill>
              </a:rPr>
              <a:t>Formatting</a:t>
            </a:r>
            <a:endParaRPr lang="en-IE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Allows terminology to be read by software in fine detail {e.g. </a:t>
            </a:r>
            <a:r>
              <a:rPr lang="en-IE" sz="2400" dirty="0" err="1" smtClean="0">
                <a:solidFill>
                  <a:schemeClr val="bg1"/>
                </a:solidFill>
              </a:rPr>
              <a:t>incl</a:t>
            </a:r>
            <a:r>
              <a:rPr lang="en-IE" sz="2400" dirty="0" smtClean="0">
                <a:solidFill>
                  <a:schemeClr val="bg1"/>
                </a:solidFill>
              </a:rPr>
              <a:t>/</a:t>
            </a:r>
            <a:r>
              <a:rPr lang="en-IE" sz="2400" dirty="0" err="1" smtClean="0">
                <a:solidFill>
                  <a:schemeClr val="bg1"/>
                </a:solidFill>
              </a:rPr>
              <a:t>excl</a:t>
            </a:r>
            <a:r>
              <a:rPr lang="en-IE" sz="2400" dirty="0" smtClean="0">
                <a:solidFill>
                  <a:schemeClr val="bg1"/>
                </a:solidFill>
              </a:rPr>
              <a:t> bracketed information}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Allows non-English language pair terms to be shown in English with bracketed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Allows non-English to non-English term pairs to be derived accurately from English to non-English pairs.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Definitions and other data can be linked to each term</a:t>
            </a:r>
          </a:p>
          <a:p>
            <a:pPr algn="l"/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03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Validation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04056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1st edit:  comparison of multiple </a:t>
            </a:r>
            <a:r>
              <a:rPr lang="en-GB" sz="2400" dirty="0">
                <a:solidFill>
                  <a:schemeClr val="bg1"/>
                </a:solidFill>
              </a:rPr>
              <a:t>source translations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2nd edit: check for internal consistency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3rd </a:t>
            </a:r>
            <a:r>
              <a:rPr lang="en-GB" sz="2400" dirty="0">
                <a:solidFill>
                  <a:schemeClr val="bg1"/>
                </a:solidFill>
              </a:rPr>
              <a:t>edit:  </a:t>
            </a:r>
            <a:r>
              <a:rPr lang="en-GB" sz="2400" dirty="0" smtClean="0">
                <a:solidFill>
                  <a:schemeClr val="bg1"/>
                </a:solidFill>
              </a:rPr>
              <a:t>second linguist check</a:t>
            </a:r>
            <a:endParaRPr lang="en-GB" sz="24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4th </a:t>
            </a:r>
            <a:r>
              <a:rPr lang="en-GB" sz="2400" dirty="0">
                <a:solidFill>
                  <a:schemeClr val="bg1"/>
                </a:solidFill>
              </a:rPr>
              <a:t>edit:  </a:t>
            </a:r>
            <a:r>
              <a:rPr lang="en-GB" sz="2400" dirty="0" smtClean="0">
                <a:solidFill>
                  <a:schemeClr val="bg1"/>
                </a:solidFill>
              </a:rPr>
              <a:t>syntax</a:t>
            </a:r>
            <a:r>
              <a:rPr lang="en-GB" sz="2400" dirty="0">
                <a:solidFill>
                  <a:schemeClr val="bg1"/>
                </a:solidFill>
              </a:rPr>
              <a:t>, capitalization etc.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algn="l"/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44" y="116632"/>
            <a:ext cx="1944216" cy="55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725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33658</TotalTime>
  <Words>1741</Words>
  <Application>Microsoft Office PowerPoint</Application>
  <PresentationFormat>On-screen Show (4:3)</PresentationFormat>
  <Paragraphs>533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맑은 고딕</vt:lpstr>
      <vt:lpstr>ＭＳ Ｐゴシック</vt:lpstr>
      <vt:lpstr>Arial</vt:lpstr>
      <vt:lpstr>Calibri</vt:lpstr>
      <vt:lpstr>Office Theme</vt:lpstr>
      <vt:lpstr>1_Office Theme</vt:lpstr>
      <vt:lpstr>2_Office Theme</vt:lpstr>
      <vt:lpstr>LinguaBase Presentation</vt:lpstr>
      <vt:lpstr>Presentation objectives</vt:lpstr>
      <vt:lpstr>LinguaFin Profile</vt:lpstr>
      <vt:lpstr>Language coverage (excl. numeric data)</vt:lpstr>
      <vt:lpstr>Language coverage (excl. numeric data) (cont’d)</vt:lpstr>
      <vt:lpstr>Financial Domains</vt:lpstr>
      <vt:lpstr>Key value added features</vt:lpstr>
      <vt:lpstr>Formatting</vt:lpstr>
      <vt:lpstr>Validation</vt:lpstr>
      <vt:lpstr>Validation-samples</vt:lpstr>
      <vt:lpstr>Bracketing</vt:lpstr>
      <vt:lpstr>Synonyms </vt:lpstr>
      <vt:lpstr>Literal translations</vt:lpstr>
      <vt:lpstr>Acronyms</vt:lpstr>
      <vt:lpstr>Elaboration of terms</vt:lpstr>
      <vt:lpstr>Domain data</vt:lpstr>
      <vt:lpstr>Source data</vt:lpstr>
      <vt:lpstr>Language variants</vt:lpstr>
      <vt:lpstr>Examples of Portuguese variants</vt:lpstr>
      <vt:lpstr>Examples of French variants</vt:lpstr>
      <vt:lpstr>Country/Organization variants - examples</vt:lpstr>
      <vt:lpstr>Term variants – country examples</vt:lpstr>
      <vt:lpstr>Term variants US Treasury bonds, bills &amp; notes</vt:lpstr>
      <vt:lpstr>Numeric terms</vt:lpstr>
      <vt:lpstr>Numeric terms</vt:lpstr>
      <vt:lpstr>Numeric terms (cont’d)</vt:lpstr>
      <vt:lpstr>Numeric terms (cont’d)</vt:lpstr>
      <vt:lpstr>Numeric terms (cont’d)</vt:lpstr>
      <vt:lpstr>Economic domain sample numbers</vt:lpstr>
      <vt:lpstr>Sample phrase numbers</vt:lpstr>
      <vt:lpstr> Legal and general terms </vt:lpstr>
      <vt:lpstr>Detailed(where available) Example: French taxes</vt:lpstr>
      <vt:lpstr>Taxonomy terminology</vt:lpstr>
      <vt:lpstr>Consistency</vt:lpstr>
      <vt:lpstr>Presentation format</vt:lpstr>
      <vt:lpstr> Consistency example</vt:lpstr>
      <vt:lpstr> Accuracy</vt:lpstr>
      <vt:lpstr>Term sources</vt:lpstr>
      <vt:lpstr>Intellectual property (IP)</vt:lpstr>
      <vt:lpstr>  LinguaFin advantages    </vt:lpstr>
      <vt:lpstr>LinguaFin advantages (cont’d) </vt:lpstr>
      <vt:lpstr>Translator’s comments</vt:lpstr>
      <vt:lpstr>Translator’s comments (cont’d)</vt:lpstr>
      <vt:lpstr>Future Plans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</dc:creator>
  <cp:lastModifiedBy>Paddy Corley</cp:lastModifiedBy>
  <cp:revision>283</cp:revision>
  <dcterms:created xsi:type="dcterms:W3CDTF">2014-02-25T07:04:13Z</dcterms:created>
  <dcterms:modified xsi:type="dcterms:W3CDTF">2017-06-30T19:04:28Z</dcterms:modified>
</cp:coreProperties>
</file>